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DE"/>
    <a:srgbClr val="F4F9D7"/>
    <a:srgbClr val="F2F5E0"/>
    <a:srgbClr val="D7D7D4"/>
    <a:srgbClr val="D1AC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102" d="100"/>
          <a:sy n="102" d="100"/>
        </p:scale>
        <p:origin x="138" y="144"/>
      </p:cViewPr>
      <p:guideLst/>
    </p:cSldViewPr>
  </p:slideViewPr>
  <p:notesTextViewPr>
    <p:cViewPr>
      <p:scale>
        <a:sx n="3" d="2"/>
        <a:sy n="3" d="2"/>
      </p:scale>
      <p:origin x="0" y="-13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59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divide the work between team members for this project?**</a:t>
            </a:r>
          </a:p>
          <a:p>
            <a:r>
              <a:rPr lang="en-US" dirty="0"/>
              <a:t>   **A:** We divided the work based on our technical strengths. One team member focused on data acquisition and cleaning (implementing the weather_fetch.py and data_cleaning.py scripts), while the other focused on model development and visualization (implementing the </a:t>
            </a:r>
            <a:r>
              <a:rPr lang="en-US" dirty="0" err="1"/>
              <a:t>model.ipynb</a:t>
            </a:r>
            <a:r>
              <a:rPr lang="en-US" dirty="0"/>
              <a:t> notebook and visualization scripts). We collaborated on the merge.py script to ensure proper data integration.</a:t>
            </a:r>
          </a:p>
          <a:p>
            <a:endParaRPr lang="en-US" dirty="0"/>
          </a:p>
          <a:p>
            <a:r>
              <a:rPr lang="en-US" dirty="0"/>
              <a:t>2. **Q: What was the total size of your dataset after merging?**</a:t>
            </a:r>
          </a:p>
          <a:p>
            <a:r>
              <a:rPr lang="en-US" dirty="0"/>
              <a:t>   **A:** Our final merged dataset contained 838,840 records with 29 columns, as shown in our </a:t>
            </a:r>
            <a:r>
              <a:rPr lang="en-US" dirty="0" err="1"/>
              <a:t>model.ipynb</a:t>
            </a:r>
            <a:r>
              <a:rPr lang="en-US" dirty="0"/>
              <a:t> notebook. This represents a comprehensive dataset of parking and weather data across multiple regions in Seattle.</a:t>
            </a:r>
          </a:p>
          <a:p>
            <a:endParaRPr lang="en-US" dirty="0"/>
          </a:p>
          <a:p>
            <a:r>
              <a:rPr lang="en-US" dirty="0"/>
              <a:t>3. **Q: What programming language and libraries did you use for this project?**</a:t>
            </a:r>
          </a:p>
          <a:p>
            <a:r>
              <a:rPr lang="en-US" dirty="0"/>
              <a:t>   **A:** We used Python as our primary programming language with several key libraries: pandas for data manipulation, scikit-learn for modeling, matplotlib and seaborn for visualization, and </a:t>
            </a:r>
            <a:r>
              <a:rPr lang="en-US" dirty="0" err="1"/>
              <a:t>xgboost</a:t>
            </a:r>
            <a:r>
              <a:rPr lang="en-US" dirty="0"/>
              <a:t> for advanced gradient boosting. These are documented in our requirements.txt file and imported in our scripts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would you implement a dynamic pricing system based on your model?**</a:t>
            </a:r>
          </a:p>
          <a:p>
            <a:r>
              <a:rPr lang="en-US" dirty="0"/>
              <a:t>   **A:** We would deploy our model as an API that takes current and forecasted weather data as input and outputs predicted parking demand. This could then feed into a pricing algorithm that adjusts rates based on predicted demand, with higher prices during periods of high predicted demand and lower prices during periods of low demand.</a:t>
            </a:r>
          </a:p>
          <a:p>
            <a:endParaRPr lang="en-US" dirty="0"/>
          </a:p>
          <a:p>
            <a:r>
              <a:rPr lang="en-US" dirty="0"/>
              <a:t>2. **Q: Did you quantify the potential economic impact of implementing your recommendations?**</a:t>
            </a:r>
          </a:p>
          <a:p>
            <a:r>
              <a:rPr lang="en-US" dirty="0"/>
              <a:t>   **A:** While our code doesn't explicitly calculate economic impact, we could estimate it by comparing current fixed pricing with optimized dynamic pricing based on our model's predictions. The difference in revenue, adjusted for potential changes in utilization, would represent the economic impact.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Slide 11: Future Work and Conclusion</a:t>
            </a:r>
          </a:p>
          <a:p>
            <a:endParaRPr lang="en-US" dirty="0"/>
          </a:p>
          <a:p>
            <a:r>
              <a:rPr lang="en-US" dirty="0"/>
              <a:t>1. **Q: What additional data would improve your model's performance?**</a:t>
            </a:r>
          </a:p>
          <a:p>
            <a:r>
              <a:rPr lang="en-US" dirty="0"/>
              <a:t>   **A:** Additional data that would improve our model includes: special events data (sports games, concerts), public transit disruptions, construction projects, holidays and school schedules, and more granular microclimate data. These could be added as features to our existing model architecture.</a:t>
            </a:r>
          </a:p>
          <a:p>
            <a:endParaRPr lang="en-US" dirty="0"/>
          </a:p>
          <a:p>
            <a:r>
              <a:rPr lang="en-US" dirty="0"/>
              <a:t>2. **Q: How would you deploy this model in a production environment?**</a:t>
            </a:r>
          </a:p>
          <a:p>
            <a:r>
              <a:rPr lang="en-US" dirty="0"/>
              <a:t>   **A:** For production deployment, we would: 1) Containerize the model using Docker, 2) Set up automated data pipelines for fresh weather and parking data, 3) Implement a REST API for real-time predictions, 4) Set up monitoring for model drift, and 5) Create a dashboard for visualizing predictions and actual parking demand.</a:t>
            </a:r>
          </a:p>
          <a:p>
            <a:endParaRPr lang="en-US" dirty="0"/>
          </a:p>
          <a:p>
            <a:r>
              <a:rPr lang="en-US" dirty="0"/>
              <a:t>## Technical Deep-Dive Questions</a:t>
            </a:r>
          </a:p>
          <a:p>
            <a:endParaRPr lang="en-US" dirty="0"/>
          </a:p>
          <a:p>
            <a:r>
              <a:rPr lang="en-US" dirty="0"/>
              <a:t>1. **Q: How did you handle the class imbalance in your target variable?**</a:t>
            </a:r>
          </a:p>
          <a:p>
            <a:r>
              <a:rPr lang="en-US" dirty="0"/>
              <a:t>   **A:** Our target variable (</a:t>
            </a:r>
            <a:r>
              <a:rPr lang="en-US" dirty="0" err="1"/>
              <a:t>Available_Spots</a:t>
            </a:r>
            <a:r>
              <a:rPr lang="en-US" dirty="0"/>
              <a:t>) is continuous rather than categorical, so traditional class imbalance techniques don't apply. However, we did handle the skewed distribution by clipping negative values to zero, as seen in our </a:t>
            </a:r>
            <a:r>
              <a:rPr lang="en-US" dirty="0" err="1"/>
              <a:t>model.ipynb</a:t>
            </a:r>
            <a:r>
              <a:rPr lang="en-US" dirty="0"/>
              <a:t>: `</a:t>
            </a:r>
            <a:r>
              <a:rPr lang="en-US" dirty="0" err="1"/>
              <a:t>df</a:t>
            </a:r>
            <a:r>
              <a:rPr lang="en-US" dirty="0"/>
              <a:t>['</a:t>
            </a:r>
            <a:r>
              <a:rPr lang="en-US" dirty="0" err="1"/>
              <a:t>Available_Spots</a:t>
            </a:r>
            <a:r>
              <a:rPr lang="en-US" dirty="0"/>
              <a:t>'] = </a:t>
            </a:r>
            <a:r>
              <a:rPr lang="en-US" dirty="0" err="1"/>
              <a:t>df</a:t>
            </a:r>
            <a:r>
              <a:rPr lang="en-US" dirty="0"/>
              <a:t>['</a:t>
            </a:r>
            <a:r>
              <a:rPr lang="en-US" dirty="0" err="1"/>
              <a:t>Available_Spots</a:t>
            </a:r>
            <a:r>
              <a:rPr lang="en-US" dirty="0"/>
              <a:t>'].clip(lower=0)`.</a:t>
            </a:r>
          </a:p>
          <a:p>
            <a:endParaRPr lang="en-US" dirty="0"/>
          </a:p>
          <a:p>
            <a:r>
              <a:rPr lang="en-US" dirty="0"/>
              <a:t>2. **Q: What was the computational complexity of your Random Forest model?**</a:t>
            </a:r>
          </a:p>
          <a:p>
            <a:r>
              <a:rPr lang="en-US" dirty="0"/>
              <a:t>   **A:** The computational complexity of Random Forest training is approximately O(</a:t>
            </a:r>
            <a:r>
              <a:rPr lang="en-US" dirty="0" err="1"/>
              <a:t>n_trees</a:t>
            </a:r>
            <a:r>
              <a:rPr lang="en-US" dirty="0"/>
              <a:t> * </a:t>
            </a:r>
            <a:r>
              <a:rPr lang="en-US" dirty="0" err="1"/>
              <a:t>n_samples</a:t>
            </a:r>
            <a:r>
              <a:rPr lang="en-US" dirty="0"/>
              <a:t> * log(</a:t>
            </a:r>
            <a:r>
              <a:rPr lang="en-US" dirty="0" err="1"/>
              <a:t>n_samples</a:t>
            </a:r>
            <a:r>
              <a:rPr lang="en-US" dirty="0"/>
              <a:t>) * </a:t>
            </a:r>
            <a:r>
              <a:rPr lang="en-US" dirty="0" err="1"/>
              <a:t>n_features</a:t>
            </a:r>
            <a:r>
              <a:rPr lang="en-US" dirty="0"/>
              <a:t>), where </a:t>
            </a:r>
            <a:r>
              <a:rPr lang="en-US" dirty="0" err="1"/>
              <a:t>n_trees</a:t>
            </a:r>
            <a:r>
              <a:rPr lang="en-US" dirty="0"/>
              <a:t> is the number of trees (typically 100-1000), </a:t>
            </a:r>
            <a:r>
              <a:rPr lang="en-US" dirty="0" err="1"/>
              <a:t>n_samples</a:t>
            </a:r>
            <a:r>
              <a:rPr lang="en-US" dirty="0"/>
              <a:t> is the number of data points (838,840 in our case), and </a:t>
            </a:r>
            <a:r>
              <a:rPr lang="en-US" dirty="0" err="1"/>
              <a:t>n_features</a:t>
            </a:r>
            <a:r>
              <a:rPr lang="en-US" dirty="0"/>
              <a:t> is the number of features (16 in our final model). This explains why our model took 733 minutes to train.</a:t>
            </a:r>
          </a:p>
          <a:p>
            <a:endParaRPr lang="en-US" dirty="0"/>
          </a:p>
          <a:p>
            <a:r>
              <a:rPr lang="en-US" dirty="0"/>
              <a:t>3. **Q: How did you ensure your code was efficient when handling such a large dataset?**</a:t>
            </a:r>
          </a:p>
          <a:p>
            <a:r>
              <a:rPr lang="en-US" dirty="0"/>
              <a:t>   **A:** We implemented several efficiency measures: 1) Using pandas for vectorized operations instead of loops, 2) Selecting only necessary features for the model, 3) Using appropriate data types to reduce memory usage, and 4) Implementing parallel processing for model training when available.</a:t>
            </a:r>
          </a:p>
          <a:p>
            <a:endParaRPr lang="en-US" dirty="0"/>
          </a:p>
          <a:p>
            <a:r>
              <a:rPr lang="en-US" dirty="0"/>
              <a:t>4. **Q: How did you validate that your weather data accurately represented conditions at each parking location?**</a:t>
            </a:r>
          </a:p>
          <a:p>
            <a:r>
              <a:rPr lang="en-US" dirty="0"/>
              <a:t>   **A:** We used regional weather data rather than trying to get hyperlocal conditions for each parking spot. This is a reasonable approximation given Seattle's relatively consistent weather patterns within regions. The elevation data helps account for some microclimate variations between regions.</a:t>
            </a:r>
          </a:p>
          <a:p>
            <a:endParaRPr lang="en-US" dirty="0"/>
          </a:p>
          <a:p>
            <a:r>
              <a:rPr lang="en-US" dirty="0"/>
              <a:t>5. **Q: What steps did you take to ensure reproducibility of your results?**</a:t>
            </a:r>
          </a:p>
          <a:p>
            <a:r>
              <a:rPr lang="en-US" dirty="0"/>
              <a:t>   **A:** We ensured reproducibility by: 1) Setting random seeds (</a:t>
            </a:r>
            <a:r>
              <a:rPr lang="en-US" dirty="0" err="1"/>
              <a:t>random_state</a:t>
            </a:r>
            <a:r>
              <a:rPr lang="en-US" dirty="0"/>
              <a:t>=42) in our train-test splits and models, 2) Saving processed datasets and models to disk, 3) Documenting our methodology in code comments, and 4) Using version control (Git) to track changes to our codebase.</a:t>
            </a:r>
          </a:p>
          <a:p>
            <a:endParaRPr lang="en-US" dirty="0"/>
          </a:p>
          <a:p>
            <a:r>
              <a:rPr lang="en-US" dirty="0"/>
              <a:t>This comprehensive list of technical questions and answers should help you prepare for your presentation. The answers are based directly on your code and should accurately reflect your project's implementation. Good luck with your presentation!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quantify the relationship between weather and parking demand?**</a:t>
            </a:r>
          </a:p>
          <a:p>
            <a:r>
              <a:rPr lang="en-US" dirty="0"/>
              <a:t>   **A:** We quantified this relationship through correlation analysis and regression modeling. Our correlation heatmap (in </a:t>
            </a:r>
            <a:r>
              <a:rPr lang="en-US" dirty="0" err="1"/>
              <a:t>merged_visualizations</a:t>
            </a:r>
            <a:r>
              <a:rPr lang="en-US" dirty="0"/>
              <a:t>/correlation_heatmap.png) shows the statistical relationships, while our Random Forest model with an R² of 0.83 quantifies how well weather variables predict parking availability.</a:t>
            </a:r>
          </a:p>
          <a:p>
            <a:endParaRPr lang="en-US" dirty="0"/>
          </a:p>
          <a:p>
            <a:r>
              <a:rPr lang="en-US" dirty="0"/>
              <a:t>2. **Q: Did you consider any other factors besides weather that might influence parking behavior?**</a:t>
            </a:r>
          </a:p>
          <a:p>
            <a:r>
              <a:rPr lang="en-US" dirty="0"/>
              <a:t>   **A:** Yes, our model includes several non-weather factors as shown in our feature selection in </a:t>
            </a:r>
            <a:r>
              <a:rPr lang="en-US" dirty="0" err="1"/>
              <a:t>model.ipynb</a:t>
            </a:r>
            <a:r>
              <a:rPr lang="en-US" dirty="0"/>
              <a:t>. These include temporal features (Hour, </a:t>
            </a:r>
            <a:r>
              <a:rPr lang="en-US" dirty="0" err="1"/>
              <a:t>Day_of_Week</a:t>
            </a:r>
            <a:r>
              <a:rPr lang="en-US" dirty="0"/>
              <a:t>, Month, </a:t>
            </a:r>
            <a:r>
              <a:rPr lang="en-US" dirty="0" err="1"/>
              <a:t>Is_Weekend</a:t>
            </a:r>
            <a:r>
              <a:rPr lang="en-US" dirty="0"/>
              <a:t>, </a:t>
            </a:r>
            <a:r>
              <a:rPr lang="en-US" dirty="0" err="1"/>
              <a:t>Is_Peak_Hour</a:t>
            </a:r>
            <a:r>
              <a:rPr lang="en-US" dirty="0"/>
              <a:t>), location features (</a:t>
            </a:r>
            <a:r>
              <a:rPr lang="en-US" dirty="0" err="1"/>
              <a:t>Study_Area</a:t>
            </a:r>
            <a:r>
              <a:rPr lang="en-US" dirty="0"/>
              <a:t>, </a:t>
            </a:r>
            <a:r>
              <a:rPr lang="en-US" dirty="0" err="1"/>
              <a:t>Sub_Area</a:t>
            </a:r>
            <a:r>
              <a:rPr lang="en-US" dirty="0"/>
              <a:t>, Side), and infrastructure features (</a:t>
            </a:r>
            <a:r>
              <a:rPr lang="en-US" dirty="0" err="1"/>
              <a:t>Parking_Spaces</a:t>
            </a:r>
            <a:r>
              <a:rPr lang="en-US" dirty="0"/>
              <a:t>, elevation).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handle missing values in your dataset?**</a:t>
            </a:r>
          </a:p>
          <a:p>
            <a:r>
              <a:rPr lang="en-US" dirty="0"/>
              <a:t>   **A:** As shown in our </a:t>
            </a:r>
            <a:r>
              <a:rPr lang="en-US" dirty="0" err="1"/>
              <a:t>model.ipynb</a:t>
            </a:r>
            <a:r>
              <a:rPr lang="en-US" dirty="0"/>
              <a:t> notebook, we handled missing values by filling numeric columns with their median values. This approach preserves the distribution of the data while ensuring no missing values remain that could affect our models.</a:t>
            </a:r>
          </a:p>
          <a:p>
            <a:endParaRPr lang="en-US" dirty="0"/>
          </a:p>
          <a:p>
            <a:r>
              <a:rPr lang="en-US" dirty="0"/>
              <a:t>2. **Q: How did you match weather data to specific parking locations?**</a:t>
            </a:r>
          </a:p>
          <a:p>
            <a:r>
              <a:rPr lang="en-US" dirty="0"/>
              <a:t>   **A:** We used a region-based approach as seen in our merge.py script. We mapped each parking location to one of five Seattle regions (Downtown Seattle, South Lake Union, Capitol Hill, Ballard, Industrial District) and then merged the parking data with the corresponding regional weather data based on timestamp.</a:t>
            </a:r>
          </a:p>
          <a:p>
            <a:endParaRPr lang="en-US" dirty="0"/>
          </a:p>
          <a:p>
            <a:r>
              <a:rPr lang="en-US" dirty="0"/>
              <a:t>3. **Q: What preprocessing steps did you apply to the data before modeling?**</a:t>
            </a:r>
          </a:p>
          <a:p>
            <a:r>
              <a:rPr lang="en-US" dirty="0"/>
              <a:t>   **A:** Our preprocessing steps included: calculating available parking spots, handling negative values by clipping them to zero, extracting time-based features, encoding categorical variables using </a:t>
            </a:r>
            <a:r>
              <a:rPr lang="en-US" dirty="0" err="1"/>
              <a:t>LabelEncoder</a:t>
            </a:r>
            <a:r>
              <a:rPr lang="en-US" dirty="0"/>
              <a:t>, handling missing values, and standardizing numerical features using </a:t>
            </a:r>
            <a:r>
              <a:rPr lang="en-US" dirty="0" err="1"/>
              <a:t>StandardScaler</a:t>
            </a:r>
            <a:r>
              <a:rPr lang="en-US" dirty="0"/>
              <a:t>. These steps are documented in our </a:t>
            </a:r>
            <a:r>
              <a:rPr lang="en-US" dirty="0" err="1"/>
              <a:t>model.ipynb</a:t>
            </a:r>
            <a:r>
              <a:rPr lang="en-US" dirty="0"/>
              <a:t> notebook.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define peak hours in your analysis?**</a:t>
            </a:r>
          </a:p>
          <a:p>
            <a:r>
              <a:rPr lang="en-US" dirty="0"/>
              <a:t>   **A:** As shown in our </a:t>
            </a:r>
            <a:r>
              <a:rPr lang="en-US" dirty="0" err="1"/>
              <a:t>model.ipynb</a:t>
            </a:r>
            <a:r>
              <a:rPr lang="en-US" dirty="0"/>
              <a:t> code, we defined peak hours as 7-9 AM and 4-6 PM, which are typical rush hour periods. This is implemented in the line: `</a:t>
            </a:r>
            <a:r>
              <a:rPr lang="en-US" dirty="0" err="1"/>
              <a:t>df</a:t>
            </a:r>
            <a:r>
              <a:rPr lang="en-US" dirty="0"/>
              <a:t>['</a:t>
            </a:r>
            <a:r>
              <a:rPr lang="en-US" dirty="0" err="1"/>
              <a:t>Is_Peak_Hour</a:t>
            </a:r>
            <a:r>
              <a:rPr lang="en-US" dirty="0"/>
              <a:t>'] = ((</a:t>
            </a:r>
            <a:r>
              <a:rPr lang="en-US" dirty="0" err="1"/>
              <a:t>df</a:t>
            </a:r>
            <a:r>
              <a:rPr lang="en-US" dirty="0"/>
              <a:t>['Hour'] &gt;= 7) &amp; (</a:t>
            </a:r>
            <a:r>
              <a:rPr lang="en-US" dirty="0" err="1"/>
              <a:t>df</a:t>
            </a:r>
            <a:r>
              <a:rPr lang="en-US" dirty="0"/>
              <a:t>['Hour'] &lt;= 9)) | ((</a:t>
            </a:r>
            <a:r>
              <a:rPr lang="en-US" dirty="0" err="1"/>
              <a:t>df</a:t>
            </a:r>
            <a:r>
              <a:rPr lang="en-US" dirty="0"/>
              <a:t>['Hour'] &gt;= 16) &amp; (</a:t>
            </a:r>
            <a:r>
              <a:rPr lang="en-US" dirty="0" err="1"/>
              <a:t>df</a:t>
            </a:r>
            <a:r>
              <a:rPr lang="en-US" dirty="0"/>
              <a:t>['Hour'] &lt;= 18))`.</a:t>
            </a:r>
          </a:p>
          <a:p>
            <a:endParaRPr lang="en-US" dirty="0"/>
          </a:p>
          <a:p>
            <a:r>
              <a:rPr lang="en-US" dirty="0"/>
              <a:t>2. **Q: Did you perform any statistical tests to confirm the significance of the weekday vs. weekend differences?**</a:t>
            </a:r>
          </a:p>
          <a:p>
            <a:r>
              <a:rPr lang="en-US" dirty="0"/>
              <a:t>   **A:** While we didn't perform formal hypothesis testing, we created visualizations like the weekday_weekend_analysis.png that show clear differences in distribution. Our model also includes an </a:t>
            </a:r>
            <a:r>
              <a:rPr lang="en-US" dirty="0" err="1"/>
              <a:t>Is_Weekend</a:t>
            </a:r>
            <a:r>
              <a:rPr lang="en-US" dirty="0"/>
              <a:t> feature that had significant importance in predicting parking availability.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measure precipitation in your dataset?**</a:t>
            </a:r>
          </a:p>
          <a:p>
            <a:r>
              <a:rPr lang="en-US" dirty="0"/>
              <a:t>   **A:** As shown in our weather_eda.py script, precipitation was measured in millimeters and obtained from the Open-</a:t>
            </a:r>
            <a:r>
              <a:rPr lang="en-US" dirty="0" err="1"/>
              <a:t>Meteo</a:t>
            </a:r>
            <a:r>
              <a:rPr lang="en-US" dirty="0"/>
              <a:t> API. The data was processed and included in our merged dataset, with values ranging from 0 to 4.6 mm as shown in the summary statistics.</a:t>
            </a:r>
          </a:p>
          <a:p>
            <a:endParaRPr lang="en-US" dirty="0"/>
          </a:p>
          <a:p>
            <a:r>
              <a:rPr lang="en-US" dirty="0"/>
              <a:t>2. **Q: What was the correlation coefficient between precipitation and parking demand?**</a:t>
            </a:r>
          </a:p>
          <a:p>
            <a:r>
              <a:rPr lang="en-US" dirty="0"/>
              <a:t>   **A:** The correlation can be seen in our correlation heatmap visualization. The precipitation_vs_parking.png visualization also shows this relationship graphically, demonstrating how increased precipitation generally correlates with changes in parking behavior.</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What temperature range did your dataset cover?**</a:t>
            </a:r>
          </a:p>
          <a:p>
            <a:r>
              <a:rPr lang="en-US" dirty="0"/>
              <a:t>   **A:** According to our </a:t>
            </a:r>
            <a:r>
              <a:rPr lang="en-US" dirty="0" err="1"/>
              <a:t>model.ipynb</a:t>
            </a:r>
            <a:r>
              <a:rPr lang="en-US" dirty="0"/>
              <a:t> summary statistics, our temperature data ranged from 2.0°C to 31.7°C, with a mean of 13.12°C. This covers the typical annual temperature range in Seattle.</a:t>
            </a:r>
          </a:p>
          <a:p>
            <a:endParaRPr lang="en-US" dirty="0"/>
          </a:p>
          <a:p>
            <a:r>
              <a:rPr lang="en-US" dirty="0"/>
              <a:t>2. **Q: Did you consider the non-linear relationship between temperature and parking demand in your model?**</a:t>
            </a:r>
          </a:p>
          <a:p>
            <a:r>
              <a:rPr lang="en-US" dirty="0"/>
              <a:t>   **A:** Yes, we used tree-based models (Random Forest, </a:t>
            </a:r>
            <a:r>
              <a:rPr lang="en-US" dirty="0" err="1"/>
              <a:t>XGBoost</a:t>
            </a:r>
            <a:r>
              <a:rPr lang="en-US" dirty="0"/>
              <a:t>, and Gradient Boosting) which can capture non-linear relationships without requiring explicit feature engineering. The temperature_vs_parking.png visualization shows this non-linear relationship.</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account for elevation differences between neighborhoods?**</a:t>
            </a:r>
          </a:p>
          <a:p>
            <a:r>
              <a:rPr lang="en-US" dirty="0"/>
              <a:t>   **A:** We included elevation as a feature in our model, as seen in the feature selection in </a:t>
            </a:r>
            <a:r>
              <a:rPr lang="en-US" dirty="0" err="1"/>
              <a:t>model.ipynb</a:t>
            </a:r>
            <a:r>
              <a:rPr lang="en-US" dirty="0"/>
              <a:t>. The elevation data was captured during the weather data collection process in weather_fetch.py and included in the merged dataset.</a:t>
            </a:r>
          </a:p>
          <a:p>
            <a:endParaRPr lang="en-US" dirty="0"/>
          </a:p>
          <a:p>
            <a:r>
              <a:rPr lang="en-US" dirty="0"/>
              <a:t>2. **Q: Which neighborhood showed the highest sensitivity to weather changes?**</a:t>
            </a:r>
          </a:p>
          <a:p>
            <a:r>
              <a:rPr lang="en-US" dirty="0"/>
              <a:t>   **A:** While we didn't explicitly quantify sensitivity by neighborhood in our code, the regional variations in our visualizations show different patterns. Our model includes </a:t>
            </a:r>
            <a:r>
              <a:rPr lang="en-US" dirty="0" err="1"/>
              <a:t>Study_Area</a:t>
            </a:r>
            <a:r>
              <a:rPr lang="en-US" dirty="0"/>
              <a:t> as a feature, allowing it to learn different weather sensitivities by region.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Why did you choose Random Forest, </a:t>
            </a:r>
            <a:r>
              <a:rPr lang="en-US" dirty="0" err="1"/>
              <a:t>XGBoost</a:t>
            </a:r>
            <a:r>
              <a:rPr lang="en-US" dirty="0"/>
              <a:t>, and Gradient Boosting specifically?**</a:t>
            </a:r>
          </a:p>
          <a:p>
            <a:r>
              <a:rPr lang="en-US" dirty="0"/>
              <a:t>   **A:** We chose these algorithms because they handle non-linear relationships well, are robust to outliers, can capture complex interactions between features, and generally perform well on tabular data. As seen in our </a:t>
            </a:r>
            <a:r>
              <a:rPr lang="en-US" dirty="0" err="1"/>
              <a:t>model.ipynb</a:t>
            </a:r>
            <a:r>
              <a:rPr lang="en-US" dirty="0"/>
              <a:t>, we implemented all three and compared their performance.</a:t>
            </a:r>
          </a:p>
          <a:p>
            <a:endParaRPr lang="en-US" dirty="0"/>
          </a:p>
          <a:p>
            <a:r>
              <a:rPr lang="en-US" dirty="0"/>
              <a:t>2. **Q: How did you handle the train-test split for your models?**</a:t>
            </a:r>
          </a:p>
          <a:p>
            <a:r>
              <a:rPr lang="en-US" dirty="0"/>
              <a:t>   **A:** As shown in our </a:t>
            </a:r>
            <a:r>
              <a:rPr lang="en-US" dirty="0" err="1"/>
              <a:t>model.ipynb</a:t>
            </a:r>
            <a:r>
              <a:rPr lang="en-US" dirty="0"/>
              <a:t>, we used an 80-20 train-test split with a random state of 42 for reproducibility. This is implemented with the line: `X_train,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3. **Q: What cross-validation strategy did you use?**</a:t>
            </a:r>
          </a:p>
          <a:p>
            <a:r>
              <a:rPr lang="en-US" dirty="0"/>
              <a:t>   **A:** We used K-fold cross-validation with 10 folds and 10 iterations, as seen in our </a:t>
            </a:r>
            <a:r>
              <a:rPr lang="en-US" dirty="0" err="1"/>
              <a:t>model.ipynb</a:t>
            </a:r>
            <a:r>
              <a:rPr lang="en-US" dirty="0"/>
              <a:t>. This helps ensure our model's performance is robust and not dependent on a particular data split.</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 How did you determine feature importance in your models?**</a:t>
            </a:r>
          </a:p>
          <a:p>
            <a:r>
              <a:rPr lang="en-US" dirty="0"/>
              <a:t>   **A:** We extracted feature importance directly from the Random Forest model using the `</a:t>
            </a:r>
            <a:r>
              <a:rPr lang="en-US" dirty="0" err="1"/>
              <a:t>feature_importances</a:t>
            </a:r>
            <a:r>
              <a:rPr lang="en-US" dirty="0"/>
              <a:t>_` attribute, as shown in our </a:t>
            </a:r>
            <a:r>
              <a:rPr lang="en-US" dirty="0" err="1"/>
              <a:t>model.ipynb</a:t>
            </a:r>
            <a:r>
              <a:rPr lang="en-US" dirty="0"/>
              <a:t>. This is a built-in capability of scikit-</a:t>
            </a:r>
            <a:r>
              <a:rPr lang="en-US" dirty="0" err="1"/>
              <a:t>learn's</a:t>
            </a:r>
            <a:r>
              <a:rPr lang="en-US" dirty="0"/>
              <a:t> Random Forest implementation that measures how much each feature contributes to decreasing impurity across all trees.</a:t>
            </a:r>
          </a:p>
          <a:p>
            <a:endParaRPr lang="en-US" dirty="0"/>
          </a:p>
          <a:p>
            <a:r>
              <a:rPr lang="en-US" dirty="0"/>
              <a:t>2. **Q: What were the top features in predicting parking availability?**</a:t>
            </a:r>
          </a:p>
          <a:p>
            <a:r>
              <a:rPr lang="en-US" dirty="0"/>
              <a:t>   **A:** Based on our feature importance visualization (random_forest_complete_feature_importance.png), the top features included </a:t>
            </a:r>
            <a:r>
              <a:rPr lang="en-US" dirty="0" err="1"/>
              <a:t>Parking_Spaces</a:t>
            </a:r>
            <a:r>
              <a:rPr lang="en-US" dirty="0"/>
              <a:t>, Hour of day, </a:t>
            </a:r>
            <a:r>
              <a:rPr lang="en-US" dirty="0" err="1"/>
              <a:t>Day_of_Week</a:t>
            </a:r>
            <a:r>
              <a:rPr lang="en-US" dirty="0"/>
              <a:t>, and weather variables like temperature and precipitation. The exact ranking can be seen in the visualization.</a:t>
            </a:r>
          </a:p>
          <a:p>
            <a:endParaRPr lang="en-US" dirty="0"/>
          </a:p>
          <a:p>
            <a:r>
              <a:rPr lang="en-US" dirty="0"/>
              <a:t>3. **Q: Why is there a gap between your training R² (0.93) and validation R² (0.83)?**</a:t>
            </a:r>
          </a:p>
          <a:p>
            <a:r>
              <a:rPr lang="en-US" dirty="0"/>
              <a:t>   **A:** This gap indicates some degree of overfitting, which is common in complex models. However, an R² of 0.83 on validation data is still very good and suggests the model generalizes well. We could potentially reduce this gap through additional regularization or simpler models, but might sacrifice some predictive power.</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12B9B655-E85B-9BD9-4820-DC84F29A145F}"/>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1802725"/>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Seattle Parking and Weather Analysis</a:t>
            </a:r>
            <a:endParaRPr lang="en-US" sz="4650" dirty="0"/>
          </a:p>
        </p:txBody>
      </p:sp>
      <p:sp>
        <p:nvSpPr>
          <p:cNvPr id="4" name="Text 1"/>
          <p:cNvSpPr/>
          <p:nvPr/>
        </p:nvSpPr>
        <p:spPr>
          <a:xfrm>
            <a:off x="793790" y="363140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Uncovering the Hidden Relationship Between Weather and Urban Parking.</a:t>
            </a:r>
            <a:endParaRPr lang="en-US" sz="1750" dirty="0"/>
          </a:p>
        </p:txBody>
      </p:sp>
      <p:sp>
        <p:nvSpPr>
          <p:cNvPr id="5" name="Text 2"/>
          <p:cNvSpPr/>
          <p:nvPr/>
        </p:nvSpPr>
        <p:spPr>
          <a:xfrm>
            <a:off x="793790" y="461236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Presented by: </a:t>
            </a:r>
            <a:r>
              <a:rPr lang="en-US" sz="1750" b="1" dirty="0">
                <a:solidFill>
                  <a:srgbClr val="272525"/>
                </a:solidFill>
                <a:latin typeface="Inter" pitchFamily="34" charset="0"/>
                <a:ea typeface="Inter" pitchFamily="34" charset="-122"/>
                <a:cs typeface="Inter" pitchFamily="34" charset="-120"/>
              </a:rPr>
              <a:t>Mohammed Khaja Moinuddin</a:t>
            </a:r>
            <a:r>
              <a:rPr lang="en-US" sz="1750" dirty="0">
                <a:solidFill>
                  <a:srgbClr val="272525"/>
                </a:solidFill>
                <a:latin typeface="Inter" pitchFamily="34" charset="0"/>
                <a:ea typeface="Inter" pitchFamily="34" charset="-122"/>
                <a:cs typeface="Inter" pitchFamily="34" charset="-120"/>
              </a:rPr>
              <a:t> and</a:t>
            </a:r>
            <a:r>
              <a:rPr lang="en-US" sz="1750" b="1" dirty="0">
                <a:solidFill>
                  <a:srgbClr val="272525"/>
                </a:solidFill>
                <a:latin typeface="Inter" pitchFamily="34" charset="0"/>
                <a:ea typeface="Inter" pitchFamily="34" charset="-122"/>
                <a:cs typeface="Inter" pitchFamily="34" charset="-120"/>
              </a:rPr>
              <a:t> Nikhil Ghugare</a:t>
            </a:r>
            <a:r>
              <a:rPr lang="en-US" sz="1750" dirty="0">
                <a:solidFill>
                  <a:srgbClr val="272525"/>
                </a:solidFill>
                <a:latin typeface="Inter" pitchFamily="34" charset="0"/>
                <a:ea typeface="Inter" pitchFamily="34" charset="-122"/>
                <a:cs typeface="Inter" pitchFamily="34" charset="-120"/>
              </a:rPr>
              <a:t>.      </a:t>
            </a:r>
          </a:p>
          <a:p>
            <a:pPr marL="0" indent="0">
              <a:lnSpc>
                <a:spcPts val="2850"/>
              </a:lnSpc>
              <a:buNone/>
            </a:pPr>
            <a:r>
              <a:rPr lang="en-US" sz="1750" dirty="0">
                <a:solidFill>
                  <a:srgbClr val="272525"/>
                </a:solidFill>
                <a:latin typeface="Inter" pitchFamily="34" charset="0"/>
                <a:ea typeface="Inter" pitchFamily="34" charset="-122"/>
                <a:cs typeface="Inter" pitchFamily="34" charset="-120"/>
              </a:rPr>
              <a:t>This presentation explores the correlation between Seattle weather patterns and parking availability. We aim to provide insights for city planners and commuters alike. Understanding these dynamics can lead to better urban planning and more efficient commuting.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619B6871-BF1D-83DF-BB55-2C4EB55DCDE1}"/>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p:cNvSpPr/>
          <p:nvPr/>
        </p:nvSpPr>
        <p:spPr>
          <a:xfrm>
            <a:off x="793790" y="1104186"/>
            <a:ext cx="6427589"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From Insights to Action</a:t>
            </a:r>
            <a:endParaRPr lang="en-US" sz="4650" dirty="0"/>
          </a:p>
        </p:txBody>
      </p:sp>
      <p:sp>
        <p:nvSpPr>
          <p:cNvPr id="3" name="Text 1"/>
          <p:cNvSpPr/>
          <p:nvPr/>
        </p:nvSpPr>
        <p:spPr>
          <a:xfrm>
            <a:off x="793790" y="230207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Implement dynamic pricing during forecasted rain. Focus weather-responsive planning on Downtown and South Lake Union. Plan for higher occupancy during rain and peak hours.</a:t>
            </a:r>
            <a:endParaRPr lang="en-US" sz="1750" dirty="0"/>
          </a:p>
        </p:txBody>
      </p:sp>
      <p:pic>
        <p:nvPicPr>
          <p:cNvPr id="4" name="Image 0" descr="preencoded.png"/>
          <p:cNvPicPr>
            <a:picLocks noChangeAspect="1"/>
          </p:cNvPicPr>
          <p:nvPr/>
        </p:nvPicPr>
        <p:blipFill>
          <a:blip r:embed="rId4"/>
          <a:stretch>
            <a:fillRect/>
          </a:stretch>
        </p:blipFill>
        <p:spPr>
          <a:xfrm>
            <a:off x="793790" y="3283029"/>
            <a:ext cx="566976" cy="566976"/>
          </a:xfrm>
          <a:prstGeom prst="rect">
            <a:avLst/>
          </a:prstGeom>
        </p:spPr>
      </p:pic>
      <p:sp>
        <p:nvSpPr>
          <p:cNvPr id="5" name="Text 2"/>
          <p:cNvSpPr/>
          <p:nvPr/>
        </p:nvSpPr>
        <p:spPr>
          <a:xfrm>
            <a:off x="793790" y="40768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City Planners</a:t>
            </a:r>
            <a:endParaRPr lang="en-US" sz="2300" dirty="0"/>
          </a:p>
        </p:txBody>
      </p:sp>
      <p:sp>
        <p:nvSpPr>
          <p:cNvPr id="6" name="Text 3"/>
          <p:cNvSpPr/>
          <p:nvPr/>
        </p:nvSpPr>
        <p:spPr>
          <a:xfrm>
            <a:off x="793790" y="4584978"/>
            <a:ext cx="4120753"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Implement dynamic pricing that increases by 15-20% during forecasted rain. Focus weather-responsive planning on Downtown and South Lake Union. Potential Impact: 30% reduction in parking search time during adverse weather</a:t>
            </a:r>
            <a:endParaRPr lang="en-US" sz="1750" dirty="0"/>
          </a:p>
        </p:txBody>
      </p:sp>
      <p:pic>
        <p:nvPicPr>
          <p:cNvPr id="7" name="Image 1" descr="preencoded.png"/>
          <p:cNvPicPr>
            <a:picLocks noChangeAspect="1"/>
          </p:cNvPicPr>
          <p:nvPr/>
        </p:nvPicPr>
        <p:blipFill>
          <a:blip r:embed="rId5"/>
          <a:stretch>
            <a:fillRect/>
          </a:stretch>
        </p:blipFill>
        <p:spPr>
          <a:xfrm>
            <a:off x="5254704" y="3283029"/>
            <a:ext cx="566976" cy="566976"/>
          </a:xfrm>
          <a:prstGeom prst="rect">
            <a:avLst/>
          </a:prstGeom>
        </p:spPr>
      </p:pic>
      <p:sp>
        <p:nvSpPr>
          <p:cNvPr id="8" name="Text 4"/>
          <p:cNvSpPr/>
          <p:nvPr/>
        </p:nvSpPr>
        <p:spPr>
          <a:xfrm>
            <a:off x="5254704" y="40768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Commuters</a:t>
            </a:r>
            <a:endParaRPr lang="en-US" sz="2300" dirty="0"/>
          </a:p>
        </p:txBody>
      </p:sp>
      <p:sp>
        <p:nvSpPr>
          <p:cNvPr id="9" name="Text 5"/>
          <p:cNvSpPr/>
          <p:nvPr/>
        </p:nvSpPr>
        <p:spPr>
          <a:xfrm>
            <a:off x="5254704" y="4584978"/>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Plan for 15-20% higher occupancy during rain. Consider alternative transportation during 8-10 AM peak (85-90% occupancy)</a:t>
            </a:r>
            <a:endParaRPr lang="en-US" sz="1750" dirty="0"/>
          </a:p>
        </p:txBody>
      </p:sp>
      <p:pic>
        <p:nvPicPr>
          <p:cNvPr id="10" name="Image 2" descr="preencoded.png"/>
          <p:cNvPicPr>
            <a:picLocks noChangeAspect="1"/>
          </p:cNvPicPr>
          <p:nvPr/>
        </p:nvPicPr>
        <p:blipFill>
          <a:blip r:embed="rId6"/>
          <a:stretch>
            <a:fillRect/>
          </a:stretch>
        </p:blipFill>
        <p:spPr>
          <a:xfrm>
            <a:off x="9715738" y="3283029"/>
            <a:ext cx="566976" cy="566976"/>
          </a:xfrm>
          <a:prstGeom prst="rect">
            <a:avLst/>
          </a:prstGeom>
        </p:spPr>
      </p:pic>
      <p:sp>
        <p:nvSpPr>
          <p:cNvPr id="11" name="Text 6"/>
          <p:cNvSpPr/>
          <p:nvPr/>
        </p:nvSpPr>
        <p:spPr>
          <a:xfrm>
            <a:off x="9715738" y="40768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Future Directions</a:t>
            </a:r>
            <a:endParaRPr lang="en-US" sz="2300" dirty="0"/>
          </a:p>
        </p:txBody>
      </p:sp>
      <p:sp>
        <p:nvSpPr>
          <p:cNvPr id="12" name="Text 7"/>
          <p:cNvSpPr/>
          <p:nvPr/>
        </p:nvSpPr>
        <p:spPr>
          <a:xfrm>
            <a:off x="9715738" y="4584978"/>
            <a:ext cx="4120753"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Real-time dashboard development to monitor parking availability and weather conditions. Integration with traffic and public transit data to provide comprehensive transportation solutions.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088A689F-A22B-7B10-3549-5A2D0622D62B}"/>
              </a:ext>
            </a:extLst>
          </p:cNvPr>
          <p:cNvPicPr>
            <a:picLocks noChangeAspect="1"/>
          </p:cNvPicPr>
          <p:nvPr/>
        </p:nvPicPr>
        <p:blipFill>
          <a:blip r:embed="rId3"/>
          <a:stretch>
            <a:fillRect/>
          </a:stretch>
        </p:blipFill>
        <p:spPr>
          <a:xfrm>
            <a:off x="0" y="0"/>
            <a:ext cx="14782800" cy="8229600"/>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339113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a:t>
            </a:r>
            <a:endParaRPr lang="en-US" sz="4650" dirty="0"/>
          </a:p>
        </p:txBody>
      </p:sp>
      <p:sp>
        <p:nvSpPr>
          <p:cNvPr id="4" name="Text 1"/>
          <p:cNvSpPr/>
          <p:nvPr/>
        </p:nvSpPr>
        <p:spPr>
          <a:xfrm>
            <a:off x="793790" y="447555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Questions? Please don't hesitate to ask.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7572375" y="2170867"/>
            <a:ext cx="6800850" cy="3887867"/>
          </a:xfrm>
          <a:prstGeom prst="rect">
            <a:avLst/>
          </a:prstGeom>
        </p:spPr>
      </p:pic>
      <p:sp>
        <p:nvSpPr>
          <p:cNvPr id="4" name="Text 0"/>
          <p:cNvSpPr/>
          <p:nvPr/>
        </p:nvSpPr>
        <p:spPr>
          <a:xfrm>
            <a:off x="719852" y="1395174"/>
            <a:ext cx="5399246" cy="674846"/>
          </a:xfrm>
          <a:prstGeom prst="rect">
            <a:avLst/>
          </a:prstGeom>
          <a:noFill/>
          <a:ln/>
        </p:spPr>
        <p:txBody>
          <a:bodyPr wrap="none" lIns="0" tIns="0" rIns="0" bIns="0" rtlCol="0" anchor="t"/>
          <a:lstStyle/>
          <a:p>
            <a:pPr marL="0" indent="0">
              <a:lnSpc>
                <a:spcPts val="5300"/>
              </a:lnSpc>
              <a:buNone/>
            </a:pPr>
            <a:r>
              <a:rPr lang="en-US" sz="4250" b="1" dirty="0">
                <a:solidFill>
                  <a:srgbClr val="000000"/>
                </a:solidFill>
                <a:latin typeface="Petrona Bold" pitchFamily="34" charset="0"/>
                <a:ea typeface="Petrona Bold" pitchFamily="34" charset="-122"/>
                <a:cs typeface="Petrona Bold" pitchFamily="34" charset="-120"/>
              </a:rPr>
              <a:t>The Urban Challenge</a:t>
            </a:r>
            <a:endParaRPr lang="en-US" sz="4250" dirty="0"/>
          </a:p>
        </p:txBody>
      </p:sp>
      <p:sp>
        <p:nvSpPr>
          <p:cNvPr id="5" name="Text 1"/>
          <p:cNvSpPr/>
          <p:nvPr/>
        </p:nvSpPr>
        <p:spPr>
          <a:xfrm>
            <a:off x="719852" y="2378512"/>
            <a:ext cx="5875496" cy="16454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Seattle drivers spend ~12 minutes searching for parking daily. This contributes to 30% of downtown congestion. Unpredictable parking availability affects commutes. Weather further complicates the parking equation. No integrated system connects these factors.</a:t>
            </a:r>
            <a:endParaRPr lang="en-US" sz="1600" dirty="0"/>
          </a:p>
        </p:txBody>
      </p:sp>
      <p:sp>
        <p:nvSpPr>
          <p:cNvPr id="6" name="Text 2"/>
          <p:cNvSpPr/>
          <p:nvPr/>
        </p:nvSpPr>
        <p:spPr>
          <a:xfrm>
            <a:off x="719852" y="4460915"/>
            <a:ext cx="2699623" cy="337304"/>
          </a:xfrm>
          <a:prstGeom prst="rect">
            <a:avLst/>
          </a:prstGeom>
          <a:noFill/>
          <a:ln/>
        </p:spPr>
        <p:txBody>
          <a:bodyPr wrap="none" lIns="0" tIns="0" rIns="0" bIns="0" rtlCol="0" anchor="t"/>
          <a:lstStyle/>
          <a:p>
            <a:pPr marL="0" indent="0">
              <a:lnSpc>
                <a:spcPts val="2650"/>
              </a:lnSpc>
              <a:buNone/>
            </a:pPr>
            <a:r>
              <a:rPr lang="en-US" sz="2100" b="1" dirty="0">
                <a:solidFill>
                  <a:srgbClr val="000000"/>
                </a:solidFill>
                <a:latin typeface="Petrona Bold" pitchFamily="34" charset="0"/>
                <a:ea typeface="Petrona Bold" pitchFamily="34" charset="-122"/>
                <a:cs typeface="Petrona Bold" pitchFamily="34" charset="-120"/>
              </a:rPr>
              <a:t>The Problem</a:t>
            </a:r>
            <a:endParaRPr lang="en-US" sz="2100" dirty="0"/>
          </a:p>
        </p:txBody>
      </p:sp>
      <p:sp>
        <p:nvSpPr>
          <p:cNvPr id="7" name="Text 3"/>
          <p:cNvSpPr/>
          <p:nvPr/>
        </p:nvSpPr>
        <p:spPr>
          <a:xfrm>
            <a:off x="719852" y="5003840"/>
            <a:ext cx="2750582" cy="16454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Parking availability is unpredictable. Weather conditions add complexity. No integrated solutions exist.</a:t>
            </a:r>
            <a:endParaRPr lang="en-US" sz="1600" dirty="0"/>
          </a:p>
        </p:txBody>
      </p:sp>
      <p:sp>
        <p:nvSpPr>
          <p:cNvPr id="8" name="Text 4"/>
          <p:cNvSpPr/>
          <p:nvPr/>
        </p:nvSpPr>
        <p:spPr>
          <a:xfrm>
            <a:off x="3979783" y="4460915"/>
            <a:ext cx="2623066" cy="337304"/>
          </a:xfrm>
          <a:prstGeom prst="rect">
            <a:avLst/>
          </a:prstGeom>
          <a:noFill/>
          <a:ln/>
        </p:spPr>
        <p:txBody>
          <a:bodyPr wrap="none" lIns="0" tIns="0" rIns="0" bIns="0" rtlCol="0" anchor="t"/>
          <a:lstStyle/>
          <a:p>
            <a:pPr marL="0" indent="0">
              <a:lnSpc>
                <a:spcPts val="2650"/>
              </a:lnSpc>
              <a:buNone/>
            </a:pPr>
            <a:r>
              <a:rPr lang="en-US" sz="2100" b="1" dirty="0">
                <a:solidFill>
                  <a:srgbClr val="000000"/>
                </a:solidFill>
                <a:latin typeface="Petrona Bold" pitchFamily="34" charset="0"/>
                <a:ea typeface="Petrona Bold" pitchFamily="34" charset="-122"/>
                <a:cs typeface="Petrona Bold" pitchFamily="34" charset="-120"/>
              </a:rPr>
              <a:t>Our Mission</a:t>
            </a:r>
            <a:endParaRPr lang="en-US" sz="2100" dirty="0"/>
          </a:p>
        </p:txBody>
      </p:sp>
      <p:sp>
        <p:nvSpPr>
          <p:cNvPr id="9" name="Text 5"/>
          <p:cNvSpPr/>
          <p:nvPr/>
        </p:nvSpPr>
        <p:spPr>
          <a:xfrm>
            <a:off x="3979783" y="5003840"/>
            <a:ext cx="2623066" cy="1645444"/>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To uncover how weather shapes parking patterns and create predictive models that can help both drivers and city planners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314"/>
          </a:xfrm>
          <a:prstGeom prst="rect">
            <a:avLst/>
          </a:prstGeom>
        </p:spPr>
      </p:pic>
      <p:pic>
        <p:nvPicPr>
          <p:cNvPr id="3" name="Image 1" descr="preencoded.png"/>
          <p:cNvPicPr>
            <a:picLocks noChangeAspect="1"/>
          </p:cNvPicPr>
          <p:nvPr/>
        </p:nvPicPr>
        <p:blipFill>
          <a:blip r:embed="rId4"/>
          <a:stretch>
            <a:fillRect/>
          </a:stretch>
        </p:blipFill>
        <p:spPr>
          <a:xfrm>
            <a:off x="7575590" y="1284089"/>
            <a:ext cx="6794421" cy="5662017"/>
          </a:xfrm>
          <a:prstGeom prst="rect">
            <a:avLst/>
          </a:prstGeom>
        </p:spPr>
      </p:pic>
      <p:sp>
        <p:nvSpPr>
          <p:cNvPr id="4" name="Text 0"/>
          <p:cNvSpPr/>
          <p:nvPr/>
        </p:nvSpPr>
        <p:spPr>
          <a:xfrm>
            <a:off x="729258" y="572929"/>
            <a:ext cx="5469731" cy="683657"/>
          </a:xfrm>
          <a:prstGeom prst="rect">
            <a:avLst/>
          </a:prstGeom>
          <a:noFill/>
          <a:ln/>
        </p:spPr>
        <p:txBody>
          <a:bodyPr wrap="non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Our Data Journey</a:t>
            </a:r>
            <a:endParaRPr lang="en-US" sz="4300" dirty="0"/>
          </a:p>
        </p:txBody>
      </p:sp>
      <p:sp>
        <p:nvSpPr>
          <p:cNvPr id="5" name="Text 1"/>
          <p:cNvSpPr/>
          <p:nvPr/>
        </p:nvSpPr>
        <p:spPr>
          <a:xfrm>
            <a:off x="729258" y="1569125"/>
            <a:ext cx="5856684" cy="2000250"/>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We used 838,840 parking records (2014-2019) and historical weather data from 5 Seattle neighborhoods. This combined dataset includes 26 features. This captures time, location, weather, and parking metrics. The data management approach included cleaning, integration, analysis, and modeling.</a:t>
            </a:r>
            <a:endParaRPr lang="en-US" sz="1600" dirty="0"/>
          </a:p>
        </p:txBody>
      </p:sp>
      <p:sp>
        <p:nvSpPr>
          <p:cNvPr id="6" name="Shape 2"/>
          <p:cNvSpPr/>
          <p:nvPr/>
        </p:nvSpPr>
        <p:spPr>
          <a:xfrm>
            <a:off x="729258" y="4038005"/>
            <a:ext cx="468749" cy="468749"/>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7" name="Text 3"/>
          <p:cNvSpPr/>
          <p:nvPr/>
        </p:nvSpPr>
        <p:spPr>
          <a:xfrm>
            <a:off x="799505" y="4067235"/>
            <a:ext cx="328136" cy="410170"/>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8" name="Text 4"/>
          <p:cNvSpPr/>
          <p:nvPr/>
        </p:nvSpPr>
        <p:spPr>
          <a:xfrm>
            <a:off x="1406366" y="4038005"/>
            <a:ext cx="2734866" cy="341828"/>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Data Volume</a:t>
            </a:r>
            <a:endParaRPr lang="en-US" sz="2150" dirty="0"/>
          </a:p>
        </p:txBody>
      </p:sp>
      <p:sp>
        <p:nvSpPr>
          <p:cNvPr id="9" name="Text 5"/>
          <p:cNvSpPr/>
          <p:nvPr/>
        </p:nvSpPr>
        <p:spPr>
          <a:xfrm>
            <a:off x="1406366" y="4504849"/>
            <a:ext cx="5179576" cy="333375"/>
          </a:xfrm>
          <a:prstGeom prst="rect">
            <a:avLst/>
          </a:prstGeom>
          <a:noFill/>
          <a:ln/>
        </p:spPr>
        <p:txBody>
          <a:bodyPr wrap="non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838,840 records.</a:t>
            </a:r>
            <a:endParaRPr lang="en-US" sz="1600" dirty="0"/>
          </a:p>
        </p:txBody>
      </p:sp>
      <p:sp>
        <p:nvSpPr>
          <p:cNvPr id="10" name="Shape 6"/>
          <p:cNvSpPr/>
          <p:nvPr/>
        </p:nvSpPr>
        <p:spPr>
          <a:xfrm>
            <a:off x="729258" y="5280898"/>
            <a:ext cx="468749" cy="468749"/>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11" name="Text 7"/>
          <p:cNvSpPr/>
          <p:nvPr/>
        </p:nvSpPr>
        <p:spPr>
          <a:xfrm>
            <a:off x="799505" y="5310128"/>
            <a:ext cx="328136" cy="410170"/>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2" name="Text 8"/>
          <p:cNvSpPr/>
          <p:nvPr/>
        </p:nvSpPr>
        <p:spPr>
          <a:xfrm>
            <a:off x="1406366" y="5280898"/>
            <a:ext cx="2734866" cy="341828"/>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Data Features</a:t>
            </a:r>
            <a:endParaRPr lang="en-US" sz="2150" dirty="0"/>
          </a:p>
        </p:txBody>
      </p:sp>
      <p:sp>
        <p:nvSpPr>
          <p:cNvPr id="13" name="Text 9"/>
          <p:cNvSpPr/>
          <p:nvPr/>
        </p:nvSpPr>
        <p:spPr>
          <a:xfrm>
            <a:off x="1406366" y="5747742"/>
            <a:ext cx="5179576" cy="333375"/>
          </a:xfrm>
          <a:prstGeom prst="rect">
            <a:avLst/>
          </a:prstGeom>
          <a:noFill/>
          <a:ln/>
        </p:spPr>
        <p:txBody>
          <a:bodyPr wrap="non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26 features.</a:t>
            </a:r>
            <a:endParaRPr lang="en-US" sz="1600" dirty="0"/>
          </a:p>
        </p:txBody>
      </p:sp>
      <p:sp>
        <p:nvSpPr>
          <p:cNvPr id="14" name="Shape 10"/>
          <p:cNvSpPr/>
          <p:nvPr/>
        </p:nvSpPr>
        <p:spPr>
          <a:xfrm>
            <a:off x="729258" y="6523792"/>
            <a:ext cx="468749" cy="468749"/>
          </a:xfrm>
          <a:prstGeom prst="roundRect">
            <a:avLst>
              <a:gd name="adj" fmla="val 18670"/>
            </a:avLst>
          </a:prstGeom>
          <a:solidFill>
            <a:srgbClr val="CCEEFF"/>
          </a:solidFill>
          <a:ln w="7620">
            <a:solidFill>
              <a:srgbClr val="B2D4E5"/>
            </a:solidFill>
            <a:prstDash val="solid"/>
          </a:ln>
        </p:spPr>
        <p:txBody>
          <a:bodyPr/>
          <a:lstStyle/>
          <a:p>
            <a:endParaRPr lang="en-US"/>
          </a:p>
        </p:txBody>
      </p:sp>
      <p:sp>
        <p:nvSpPr>
          <p:cNvPr id="15" name="Text 11"/>
          <p:cNvSpPr/>
          <p:nvPr/>
        </p:nvSpPr>
        <p:spPr>
          <a:xfrm>
            <a:off x="799505" y="6553021"/>
            <a:ext cx="328136" cy="410170"/>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6" name="Text 12"/>
          <p:cNvSpPr/>
          <p:nvPr/>
        </p:nvSpPr>
        <p:spPr>
          <a:xfrm>
            <a:off x="1406366" y="6523792"/>
            <a:ext cx="2734866" cy="341828"/>
          </a:xfrm>
          <a:prstGeom prst="rect">
            <a:avLst/>
          </a:prstGeom>
          <a:noFill/>
          <a:ln/>
        </p:spPr>
        <p:txBody>
          <a:bodyPr wrap="none" lIns="0" tIns="0" rIns="0" bIns="0" rtlCol="0" anchor="t"/>
          <a:lstStyle/>
          <a:p>
            <a:pPr marL="0" indent="0">
              <a:lnSpc>
                <a:spcPts val="2650"/>
              </a:lnSpc>
              <a:buNone/>
            </a:pPr>
            <a:r>
              <a:rPr lang="en-US" sz="2150" b="1" dirty="0">
                <a:solidFill>
                  <a:srgbClr val="272525"/>
                </a:solidFill>
                <a:latin typeface="Petrona Bold" pitchFamily="34" charset="0"/>
                <a:ea typeface="Petrona Bold" pitchFamily="34" charset="-122"/>
                <a:cs typeface="Petrona Bold" pitchFamily="34" charset="-120"/>
              </a:rPr>
              <a:t>Our Approach</a:t>
            </a:r>
            <a:endParaRPr lang="en-US" sz="2150" dirty="0"/>
          </a:p>
        </p:txBody>
      </p:sp>
      <p:sp>
        <p:nvSpPr>
          <p:cNvPr id="17" name="Text 13"/>
          <p:cNvSpPr/>
          <p:nvPr/>
        </p:nvSpPr>
        <p:spPr>
          <a:xfrm>
            <a:off x="1406366" y="6990636"/>
            <a:ext cx="5179576" cy="666750"/>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Raw Data →Cleaning → Integration → Analysis → Modeling.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7567612" y="2071688"/>
            <a:ext cx="6810375" cy="4086225"/>
          </a:xfrm>
          <a:prstGeom prst="rect">
            <a:avLst/>
          </a:prstGeom>
        </p:spPr>
      </p:pic>
      <p:sp>
        <p:nvSpPr>
          <p:cNvPr id="4" name="Text 0"/>
          <p:cNvSpPr/>
          <p:nvPr/>
        </p:nvSpPr>
        <p:spPr>
          <a:xfrm>
            <a:off x="706755" y="555784"/>
            <a:ext cx="5301020" cy="662583"/>
          </a:xfrm>
          <a:prstGeom prst="rect">
            <a:avLst/>
          </a:prstGeom>
          <a:noFill/>
          <a:ln/>
        </p:spPr>
        <p:txBody>
          <a:bodyPr wrap="none" lIns="0" tIns="0" rIns="0" bIns="0" rtlCol="0" anchor="t"/>
          <a:lstStyle/>
          <a:p>
            <a:pPr marL="0" indent="0">
              <a:lnSpc>
                <a:spcPts val="5200"/>
              </a:lnSpc>
              <a:buNone/>
            </a:pPr>
            <a:r>
              <a:rPr lang="en-US" sz="4150" b="1" dirty="0">
                <a:solidFill>
                  <a:srgbClr val="000000"/>
                </a:solidFill>
                <a:latin typeface="Petrona Bold" pitchFamily="34" charset="0"/>
                <a:ea typeface="Petrona Bold" pitchFamily="34" charset="-122"/>
                <a:cs typeface="Petrona Bold" pitchFamily="34" charset="-120"/>
              </a:rPr>
              <a:t>A Tale of Time</a:t>
            </a:r>
            <a:endParaRPr lang="en-US" sz="4150" dirty="0"/>
          </a:p>
        </p:txBody>
      </p:sp>
      <p:sp>
        <p:nvSpPr>
          <p:cNvPr id="5" name="Text 1"/>
          <p:cNvSpPr/>
          <p:nvPr/>
        </p:nvSpPr>
        <p:spPr>
          <a:xfrm>
            <a:off x="706755" y="1521262"/>
            <a:ext cx="5901690" cy="1938099"/>
          </a:xfrm>
          <a:prstGeom prst="rect">
            <a:avLst/>
          </a:prstGeom>
          <a:noFill/>
          <a:ln/>
        </p:spPr>
        <p:txBody>
          <a:bodyPr wrap="squar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Parking occupancy peaks during the morning rush (8-10 AM) at 85-90%. The evening rush (5-7 PM) shows 75-80% occupancy. Tuesday-Thursday are the most congested, averaging 87% occupancy. Sundays offer 42% more availability. Weekdays have 30% higher occupancy than weekends.</a:t>
            </a:r>
            <a:endParaRPr lang="en-US" sz="1550" dirty="0"/>
          </a:p>
        </p:txBody>
      </p:sp>
      <p:sp>
        <p:nvSpPr>
          <p:cNvPr id="6" name="Shape 2"/>
          <p:cNvSpPr/>
          <p:nvPr/>
        </p:nvSpPr>
        <p:spPr>
          <a:xfrm>
            <a:off x="706755" y="3686532"/>
            <a:ext cx="5901690" cy="1194435"/>
          </a:xfrm>
          <a:prstGeom prst="roundRect">
            <a:avLst>
              <a:gd name="adj" fmla="val 7101"/>
            </a:avLst>
          </a:prstGeom>
          <a:noFill/>
          <a:ln w="7620">
            <a:noFill/>
            <a:prstDash val="solid"/>
          </a:ln>
        </p:spPr>
        <p:txBody>
          <a:bodyPr/>
          <a:lstStyle/>
          <a:p>
            <a:endParaRPr lang="en-US"/>
          </a:p>
        </p:txBody>
      </p:sp>
      <p:sp>
        <p:nvSpPr>
          <p:cNvPr id="7" name="Text 3"/>
          <p:cNvSpPr/>
          <p:nvPr/>
        </p:nvSpPr>
        <p:spPr>
          <a:xfrm>
            <a:off x="916305" y="3896082"/>
            <a:ext cx="2650450" cy="331232"/>
          </a:xfrm>
          <a:prstGeom prst="rect">
            <a:avLst/>
          </a:prstGeom>
          <a:noFill/>
          <a:ln/>
        </p:spPr>
        <p:txBody>
          <a:bodyPr wrap="none" lIns="0" tIns="0" rIns="0" bIns="0" rtlCol="0" anchor="t"/>
          <a:lstStyle/>
          <a:p>
            <a:pPr marL="0" indent="0">
              <a:lnSpc>
                <a:spcPts val="2600"/>
              </a:lnSpc>
              <a:buNone/>
            </a:pPr>
            <a:r>
              <a:rPr lang="en-US" sz="2050" b="1" dirty="0">
                <a:solidFill>
                  <a:srgbClr val="272525"/>
                </a:solidFill>
                <a:latin typeface="Petrona Bold" pitchFamily="34" charset="0"/>
                <a:ea typeface="Petrona Bold" pitchFamily="34" charset="-122"/>
                <a:cs typeface="Petrona Bold" pitchFamily="34" charset="-120"/>
              </a:rPr>
              <a:t>Morning Rush</a:t>
            </a:r>
            <a:endParaRPr lang="en-US" sz="2050" dirty="0"/>
          </a:p>
        </p:txBody>
      </p:sp>
      <p:sp>
        <p:nvSpPr>
          <p:cNvPr id="8" name="Text 4"/>
          <p:cNvSpPr/>
          <p:nvPr/>
        </p:nvSpPr>
        <p:spPr>
          <a:xfrm>
            <a:off x="916305" y="4348401"/>
            <a:ext cx="5482590" cy="323017"/>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8-10 AM peaks at 85-90%.</a:t>
            </a:r>
            <a:endParaRPr lang="en-US" sz="1550" dirty="0"/>
          </a:p>
        </p:txBody>
      </p:sp>
      <p:sp>
        <p:nvSpPr>
          <p:cNvPr id="9" name="Shape 5"/>
          <p:cNvSpPr/>
          <p:nvPr/>
        </p:nvSpPr>
        <p:spPr>
          <a:xfrm>
            <a:off x="706755" y="5082897"/>
            <a:ext cx="5901690" cy="1194435"/>
          </a:xfrm>
          <a:prstGeom prst="roundRect">
            <a:avLst>
              <a:gd name="adj" fmla="val 7101"/>
            </a:avLst>
          </a:prstGeom>
          <a:noFill/>
          <a:ln w="7620">
            <a:noFill/>
            <a:prstDash val="solid"/>
          </a:ln>
        </p:spPr>
        <p:txBody>
          <a:bodyPr/>
          <a:lstStyle/>
          <a:p>
            <a:endParaRPr lang="en-US"/>
          </a:p>
        </p:txBody>
      </p:sp>
      <p:sp>
        <p:nvSpPr>
          <p:cNvPr id="10" name="Text 6"/>
          <p:cNvSpPr/>
          <p:nvPr/>
        </p:nvSpPr>
        <p:spPr>
          <a:xfrm>
            <a:off x="916305" y="5292447"/>
            <a:ext cx="2650450" cy="331232"/>
          </a:xfrm>
          <a:prstGeom prst="rect">
            <a:avLst/>
          </a:prstGeom>
          <a:noFill/>
          <a:ln/>
        </p:spPr>
        <p:txBody>
          <a:bodyPr wrap="none" lIns="0" tIns="0" rIns="0" bIns="0" rtlCol="0" anchor="t"/>
          <a:lstStyle/>
          <a:p>
            <a:pPr marL="0" indent="0">
              <a:lnSpc>
                <a:spcPts val="2600"/>
              </a:lnSpc>
              <a:buNone/>
            </a:pPr>
            <a:r>
              <a:rPr lang="en-US" sz="2050" b="1" dirty="0">
                <a:solidFill>
                  <a:srgbClr val="272525"/>
                </a:solidFill>
                <a:latin typeface="Petrona Bold" pitchFamily="34" charset="0"/>
                <a:ea typeface="Petrona Bold" pitchFamily="34" charset="-122"/>
                <a:cs typeface="Petrona Bold" pitchFamily="34" charset="-120"/>
              </a:rPr>
              <a:t>Tuesday-Thursday</a:t>
            </a:r>
            <a:endParaRPr lang="en-US" sz="2050" dirty="0"/>
          </a:p>
        </p:txBody>
      </p:sp>
      <p:sp>
        <p:nvSpPr>
          <p:cNvPr id="11" name="Text 7"/>
          <p:cNvSpPr/>
          <p:nvPr/>
        </p:nvSpPr>
        <p:spPr>
          <a:xfrm>
            <a:off x="916305" y="5744766"/>
            <a:ext cx="5482590" cy="323017"/>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Most congested, 87% occupancy.</a:t>
            </a:r>
            <a:endParaRPr lang="en-US" sz="1550" dirty="0"/>
          </a:p>
        </p:txBody>
      </p:sp>
      <p:sp>
        <p:nvSpPr>
          <p:cNvPr id="12" name="Shape 8"/>
          <p:cNvSpPr/>
          <p:nvPr/>
        </p:nvSpPr>
        <p:spPr>
          <a:xfrm>
            <a:off x="706755" y="6479262"/>
            <a:ext cx="5901690" cy="1194435"/>
          </a:xfrm>
          <a:prstGeom prst="roundRect">
            <a:avLst>
              <a:gd name="adj" fmla="val 7101"/>
            </a:avLst>
          </a:prstGeom>
          <a:noFill/>
          <a:ln w="7620">
            <a:noFill/>
            <a:prstDash val="solid"/>
          </a:ln>
        </p:spPr>
        <p:txBody>
          <a:bodyPr/>
          <a:lstStyle/>
          <a:p>
            <a:endParaRPr lang="en-US"/>
          </a:p>
        </p:txBody>
      </p:sp>
      <p:sp>
        <p:nvSpPr>
          <p:cNvPr id="13" name="Text 9"/>
          <p:cNvSpPr/>
          <p:nvPr/>
        </p:nvSpPr>
        <p:spPr>
          <a:xfrm>
            <a:off x="916305" y="6688812"/>
            <a:ext cx="2650450" cy="331232"/>
          </a:xfrm>
          <a:prstGeom prst="rect">
            <a:avLst/>
          </a:prstGeom>
          <a:noFill/>
          <a:ln/>
        </p:spPr>
        <p:txBody>
          <a:bodyPr wrap="none" lIns="0" tIns="0" rIns="0" bIns="0" rtlCol="0" anchor="t"/>
          <a:lstStyle/>
          <a:p>
            <a:pPr marL="0" indent="0">
              <a:lnSpc>
                <a:spcPts val="2600"/>
              </a:lnSpc>
              <a:buNone/>
            </a:pPr>
            <a:r>
              <a:rPr lang="en-US" sz="2050" b="1" dirty="0">
                <a:solidFill>
                  <a:srgbClr val="272525"/>
                </a:solidFill>
                <a:latin typeface="Petrona Bold" pitchFamily="34" charset="0"/>
                <a:ea typeface="Petrona Bold" pitchFamily="34" charset="-122"/>
                <a:cs typeface="Petrona Bold" pitchFamily="34" charset="-120"/>
              </a:rPr>
              <a:t>Weekday Difference</a:t>
            </a:r>
            <a:endParaRPr lang="en-US" sz="2050" dirty="0"/>
          </a:p>
        </p:txBody>
      </p:sp>
      <p:sp>
        <p:nvSpPr>
          <p:cNvPr id="14" name="Text 10"/>
          <p:cNvSpPr/>
          <p:nvPr/>
        </p:nvSpPr>
        <p:spPr>
          <a:xfrm>
            <a:off x="916305" y="7141131"/>
            <a:ext cx="5482590" cy="323017"/>
          </a:xfrm>
          <a:prstGeom prst="rect">
            <a:avLst/>
          </a:prstGeom>
          <a:noFill/>
          <a:ln/>
        </p:spPr>
        <p:txBody>
          <a:bodyPr wrap="none" lIns="0" tIns="0" rIns="0" bIns="0" rtlCol="0" anchor="t"/>
          <a:lstStyle/>
          <a:p>
            <a:pPr marL="0" indent="0">
              <a:lnSpc>
                <a:spcPts val="2500"/>
              </a:lnSpc>
              <a:buNone/>
            </a:pPr>
            <a:r>
              <a:rPr lang="en-US" sz="1550" dirty="0">
                <a:solidFill>
                  <a:srgbClr val="272525"/>
                </a:solidFill>
                <a:latin typeface="Inter" pitchFamily="34" charset="0"/>
                <a:ea typeface="Inter" pitchFamily="34" charset="-122"/>
                <a:cs typeface="Inter" pitchFamily="34" charset="-120"/>
              </a:rPr>
              <a:t>30% higher than weekends.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719"/>
          </a:xfrm>
          <a:prstGeom prst="rect">
            <a:avLst/>
          </a:prstGeom>
        </p:spPr>
      </p:pic>
      <p:pic>
        <p:nvPicPr>
          <p:cNvPr id="3" name="Image 1" descr="preencoded.png"/>
          <p:cNvPicPr>
            <a:picLocks noChangeAspect="1"/>
          </p:cNvPicPr>
          <p:nvPr/>
        </p:nvPicPr>
        <p:blipFill>
          <a:blip r:embed="rId4"/>
          <a:stretch>
            <a:fillRect/>
          </a:stretch>
        </p:blipFill>
        <p:spPr>
          <a:xfrm>
            <a:off x="7551301" y="2404110"/>
            <a:ext cx="6842998" cy="3421499"/>
          </a:xfrm>
          <a:prstGeom prst="rect">
            <a:avLst/>
          </a:prstGeom>
        </p:spPr>
      </p:pic>
      <p:sp>
        <p:nvSpPr>
          <p:cNvPr id="4" name="Text 0"/>
          <p:cNvSpPr/>
          <p:nvPr/>
        </p:nvSpPr>
        <p:spPr>
          <a:xfrm>
            <a:off x="661154" y="519470"/>
            <a:ext cx="5992892" cy="1239679"/>
          </a:xfrm>
          <a:prstGeom prst="rect">
            <a:avLst/>
          </a:prstGeom>
          <a:noFill/>
          <a:ln/>
        </p:spPr>
        <p:txBody>
          <a:bodyPr wrap="square" lIns="0" tIns="0" rIns="0" bIns="0" rtlCol="0" anchor="t"/>
          <a:lstStyle/>
          <a:p>
            <a:pPr marL="0" indent="0">
              <a:lnSpc>
                <a:spcPts val="4850"/>
              </a:lnSpc>
              <a:buNone/>
            </a:pPr>
            <a:r>
              <a:rPr lang="en-US" sz="3900" b="1" dirty="0">
                <a:solidFill>
                  <a:srgbClr val="000000"/>
                </a:solidFill>
                <a:latin typeface="Petrona Bold" pitchFamily="34" charset="0"/>
                <a:ea typeface="Petrona Bold" pitchFamily="34" charset="-122"/>
                <a:cs typeface="Petrona Bold" pitchFamily="34" charset="-120"/>
              </a:rPr>
              <a:t>When Rain Falls, Parking Calls</a:t>
            </a:r>
            <a:endParaRPr lang="en-US" sz="3900" dirty="0"/>
          </a:p>
        </p:txBody>
      </p:sp>
      <p:sp>
        <p:nvSpPr>
          <p:cNvPr id="5" name="Text 1"/>
          <p:cNvSpPr/>
          <p:nvPr/>
        </p:nvSpPr>
        <p:spPr>
          <a:xfrm>
            <a:off x="661154" y="2042398"/>
            <a:ext cx="5992892" cy="1813798"/>
          </a:xfrm>
          <a:prstGeom prst="rect">
            <a:avLst/>
          </a:prstGeom>
          <a:noFill/>
          <a:ln/>
        </p:spPr>
        <p:txBody>
          <a:bodyPr wrap="square" lIns="0" tIns="0" rIns="0" bIns="0" rtlCol="0" anchor="t"/>
          <a:lstStyle/>
          <a:p>
            <a:pPr marL="0" indent="0">
              <a:lnSpc>
                <a:spcPts val="2350"/>
              </a:lnSpc>
              <a:buNone/>
            </a:pPr>
            <a:r>
              <a:rPr lang="en-US" sz="1450" dirty="0">
                <a:solidFill>
                  <a:srgbClr val="272525"/>
                </a:solidFill>
                <a:latin typeface="Inter" pitchFamily="34" charset="0"/>
                <a:ea typeface="Inter" pitchFamily="34" charset="-122"/>
                <a:cs typeface="Inter" pitchFamily="34" charset="-120"/>
              </a:rPr>
              <a:t>Each mm of rainfall correlates with a 1.2% increase in occupancy. The correlation coefficient between rainfall and parking demand is 0.72. Light rain increases occupancy by 8%. Heavy rain drives a 15-20% surge. </a:t>
            </a:r>
            <a:r>
              <a:rPr lang="en-US" sz="1450" b="1" dirty="0">
                <a:solidFill>
                  <a:srgbClr val="272525"/>
                </a:solidFill>
                <a:latin typeface="Inter" pitchFamily="34" charset="0"/>
                <a:ea typeface="Inter" pitchFamily="34" charset="-122"/>
                <a:cs typeface="Inter" pitchFamily="34" charset="-120"/>
              </a:rPr>
              <a:t>Downtown Seattle</a:t>
            </a:r>
            <a:r>
              <a:rPr lang="en-US" sz="1450" dirty="0">
                <a:solidFill>
                  <a:srgbClr val="272525"/>
                </a:solidFill>
                <a:latin typeface="Inter" pitchFamily="34" charset="0"/>
                <a:ea typeface="Inter" pitchFamily="34" charset="-122"/>
                <a:cs typeface="Inter" pitchFamily="34" charset="-120"/>
              </a:rPr>
              <a:t> has the strongest rainfall-parking relationship. </a:t>
            </a:r>
            <a:r>
              <a:rPr lang="en-US" sz="1450" b="1" dirty="0">
                <a:solidFill>
                  <a:srgbClr val="272525"/>
                </a:solidFill>
                <a:latin typeface="Inter" pitchFamily="34" charset="0"/>
                <a:ea typeface="Inter" pitchFamily="34" charset="-122"/>
                <a:cs typeface="Inter" pitchFamily="34" charset="-120"/>
              </a:rPr>
              <a:t>Capitol Hill</a:t>
            </a:r>
            <a:r>
              <a:rPr lang="en-US" sz="1450" dirty="0">
                <a:solidFill>
                  <a:srgbClr val="272525"/>
                </a:solidFill>
                <a:latin typeface="Inter" pitchFamily="34" charset="0"/>
                <a:ea typeface="Inter" pitchFamily="34" charset="-122"/>
                <a:cs typeface="Inter" pitchFamily="34" charset="-120"/>
              </a:rPr>
              <a:t> demonstrates more resilience to precipitation effects</a:t>
            </a:r>
            <a:endParaRPr lang="en-US" sz="1450" dirty="0"/>
          </a:p>
        </p:txBody>
      </p:sp>
      <p:pic>
        <p:nvPicPr>
          <p:cNvPr id="6" name="Image 2" descr="preencoded.png"/>
          <p:cNvPicPr>
            <a:picLocks noChangeAspect="1"/>
          </p:cNvPicPr>
          <p:nvPr/>
        </p:nvPicPr>
        <p:blipFill>
          <a:blip r:embed="rId5"/>
          <a:stretch>
            <a:fillRect/>
          </a:stretch>
        </p:blipFill>
        <p:spPr>
          <a:xfrm>
            <a:off x="661154" y="4068604"/>
            <a:ext cx="472202" cy="472202"/>
          </a:xfrm>
          <a:prstGeom prst="rect">
            <a:avLst/>
          </a:prstGeom>
        </p:spPr>
      </p:pic>
      <p:sp>
        <p:nvSpPr>
          <p:cNvPr id="7" name="Text 2"/>
          <p:cNvSpPr/>
          <p:nvPr/>
        </p:nvSpPr>
        <p:spPr>
          <a:xfrm>
            <a:off x="661154" y="4729639"/>
            <a:ext cx="2479358"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Rain Impact</a:t>
            </a:r>
            <a:endParaRPr lang="en-US" sz="1950" dirty="0"/>
          </a:p>
        </p:txBody>
      </p:sp>
      <p:sp>
        <p:nvSpPr>
          <p:cNvPr id="8" name="Text 3"/>
          <p:cNvSpPr/>
          <p:nvPr/>
        </p:nvSpPr>
        <p:spPr>
          <a:xfrm>
            <a:off x="661154" y="5152668"/>
            <a:ext cx="2854762" cy="604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1.2% occupancy increase per mm.</a:t>
            </a:r>
            <a:endParaRPr lang="en-US" sz="1450" dirty="0"/>
          </a:p>
        </p:txBody>
      </p:sp>
      <p:pic>
        <p:nvPicPr>
          <p:cNvPr id="9" name="Image 3" descr="preencoded.png"/>
          <p:cNvPicPr>
            <a:picLocks noChangeAspect="1"/>
          </p:cNvPicPr>
          <p:nvPr/>
        </p:nvPicPr>
        <p:blipFill>
          <a:blip r:embed="rId6"/>
          <a:stretch>
            <a:fillRect/>
          </a:stretch>
        </p:blipFill>
        <p:spPr>
          <a:xfrm>
            <a:off x="3799165" y="4068604"/>
            <a:ext cx="472202" cy="472202"/>
          </a:xfrm>
          <a:prstGeom prst="rect">
            <a:avLst/>
          </a:prstGeom>
        </p:spPr>
      </p:pic>
      <p:sp>
        <p:nvSpPr>
          <p:cNvPr id="10" name="Text 4"/>
          <p:cNvSpPr/>
          <p:nvPr/>
        </p:nvSpPr>
        <p:spPr>
          <a:xfrm>
            <a:off x="3799165" y="4729639"/>
            <a:ext cx="2479358"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Rain Threshold</a:t>
            </a:r>
            <a:endParaRPr lang="en-US" sz="1950" dirty="0"/>
          </a:p>
        </p:txBody>
      </p:sp>
      <p:sp>
        <p:nvSpPr>
          <p:cNvPr id="11" name="Text 5"/>
          <p:cNvSpPr/>
          <p:nvPr/>
        </p:nvSpPr>
        <p:spPr>
          <a:xfrm>
            <a:off x="3799165" y="5152668"/>
            <a:ext cx="2854881" cy="3023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Heavy rain surges 15-20%.</a:t>
            </a:r>
            <a:endParaRPr lang="en-US" sz="1450" dirty="0"/>
          </a:p>
        </p:txBody>
      </p:sp>
      <p:pic>
        <p:nvPicPr>
          <p:cNvPr id="12" name="Image 4" descr="preencoded.png"/>
          <p:cNvPicPr>
            <a:picLocks noChangeAspect="1"/>
          </p:cNvPicPr>
          <p:nvPr/>
        </p:nvPicPr>
        <p:blipFill>
          <a:blip r:embed="rId7"/>
          <a:stretch>
            <a:fillRect/>
          </a:stretch>
        </p:blipFill>
        <p:spPr>
          <a:xfrm>
            <a:off x="661154" y="6323886"/>
            <a:ext cx="472202" cy="472202"/>
          </a:xfrm>
          <a:prstGeom prst="rect">
            <a:avLst/>
          </a:prstGeom>
        </p:spPr>
      </p:pic>
      <p:sp>
        <p:nvSpPr>
          <p:cNvPr id="13" name="Text 6"/>
          <p:cNvSpPr/>
          <p:nvPr/>
        </p:nvSpPr>
        <p:spPr>
          <a:xfrm>
            <a:off x="661154" y="6984921"/>
            <a:ext cx="2479358" cy="309801"/>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Regional Impact</a:t>
            </a:r>
            <a:endParaRPr lang="en-US" sz="1950" dirty="0"/>
          </a:p>
        </p:txBody>
      </p:sp>
      <p:sp>
        <p:nvSpPr>
          <p:cNvPr id="14" name="Text 7"/>
          <p:cNvSpPr/>
          <p:nvPr/>
        </p:nvSpPr>
        <p:spPr>
          <a:xfrm>
            <a:off x="661154" y="7407950"/>
            <a:ext cx="2854762" cy="30230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Downtown is most sensitive.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8392001" y="243602"/>
            <a:ext cx="5161598" cy="7742396"/>
          </a:xfrm>
          <a:prstGeom prst="rect">
            <a:avLst/>
          </a:prstGeom>
        </p:spPr>
      </p:pic>
      <p:sp>
        <p:nvSpPr>
          <p:cNvPr id="4" name="Text 0"/>
          <p:cNvSpPr/>
          <p:nvPr/>
        </p:nvSpPr>
        <p:spPr>
          <a:xfrm>
            <a:off x="682347" y="537329"/>
            <a:ext cx="5950506" cy="1279208"/>
          </a:xfrm>
          <a:prstGeom prst="rect">
            <a:avLst/>
          </a:prstGeom>
          <a:noFill/>
          <a:ln/>
        </p:spPr>
        <p:txBody>
          <a:bodyPr wrap="square" lIns="0" tIns="0" rIns="0" bIns="0" rtlCol="0" anchor="t"/>
          <a:lstStyle/>
          <a:p>
            <a:pPr marL="0" indent="0">
              <a:lnSpc>
                <a:spcPts val="5000"/>
              </a:lnSpc>
              <a:buNone/>
            </a:pPr>
            <a:r>
              <a:rPr lang="en-US" sz="4000" b="1" dirty="0">
                <a:solidFill>
                  <a:srgbClr val="000000"/>
                </a:solidFill>
                <a:latin typeface="Petrona Bold" pitchFamily="34" charset="0"/>
                <a:ea typeface="Petrona Bold" pitchFamily="34" charset="-122"/>
                <a:cs typeface="Petrona Bold" pitchFamily="34" charset="-120"/>
              </a:rPr>
              <a:t>The Temperature Equation</a:t>
            </a:r>
            <a:endParaRPr lang="en-US" sz="4000" dirty="0"/>
          </a:p>
        </p:txBody>
      </p:sp>
      <p:sp>
        <p:nvSpPr>
          <p:cNvPr id="5" name="Text 1"/>
          <p:cNvSpPr/>
          <p:nvPr/>
        </p:nvSpPr>
        <p:spPr>
          <a:xfrm>
            <a:off x="682347" y="2108954"/>
            <a:ext cx="5950506" cy="1559123"/>
          </a:xfrm>
          <a:prstGeom prst="rect">
            <a:avLst/>
          </a:prstGeom>
          <a:noFill/>
          <a:ln/>
        </p:spPr>
        <p:txBody>
          <a:bodyPr wrap="square" lIns="0" tIns="0" rIns="0" bIns="0" rtlCol="0" anchor="t"/>
          <a:lstStyle/>
          <a:p>
            <a:pPr marL="0" indent="0">
              <a:lnSpc>
                <a:spcPts val="2450"/>
              </a:lnSpc>
              <a:buNone/>
            </a:pPr>
            <a:r>
              <a:rPr lang="en-US" sz="1500" dirty="0">
                <a:solidFill>
                  <a:srgbClr val="272525"/>
                </a:solidFill>
                <a:latin typeface="Inter" pitchFamily="34" charset="0"/>
                <a:ea typeface="Inter" pitchFamily="34" charset="-122"/>
                <a:cs typeface="Inter" pitchFamily="34" charset="-120"/>
              </a:rPr>
              <a:t>Optimal parking demand occurs at 10-15°C. The temperature correlation coefficient is -0.45 for extreme temperatures. Below 5°C and above 25°C, parking demand drops by 12-18%. Cold rain creates the highest parking demand. Hot, dry days show the lowest.</a:t>
            </a:r>
            <a:endParaRPr lang="en-US" sz="1500" dirty="0"/>
          </a:p>
        </p:txBody>
      </p:sp>
      <p:sp>
        <p:nvSpPr>
          <p:cNvPr id="6" name="Shape 2"/>
          <p:cNvSpPr/>
          <p:nvPr/>
        </p:nvSpPr>
        <p:spPr>
          <a:xfrm>
            <a:off x="901660" y="3887391"/>
            <a:ext cx="22860" cy="3804880"/>
          </a:xfrm>
          <a:prstGeom prst="roundRect">
            <a:avLst>
              <a:gd name="adj" fmla="val 358196"/>
            </a:avLst>
          </a:prstGeom>
          <a:solidFill>
            <a:srgbClr val="B2D4E5"/>
          </a:solidFill>
          <a:ln/>
        </p:spPr>
        <p:txBody>
          <a:bodyPr/>
          <a:lstStyle/>
          <a:p>
            <a:endParaRPr lang="en-US"/>
          </a:p>
        </p:txBody>
      </p:sp>
      <p:sp>
        <p:nvSpPr>
          <p:cNvPr id="7" name="Shape 3"/>
          <p:cNvSpPr/>
          <p:nvPr/>
        </p:nvSpPr>
        <p:spPr>
          <a:xfrm>
            <a:off x="1098113" y="4314587"/>
            <a:ext cx="584835" cy="22860"/>
          </a:xfrm>
          <a:prstGeom prst="roundRect">
            <a:avLst>
              <a:gd name="adj" fmla="val 358196"/>
            </a:avLst>
          </a:prstGeom>
          <a:solidFill>
            <a:srgbClr val="B2D4E5"/>
          </a:solidFill>
          <a:ln/>
        </p:spPr>
        <p:txBody>
          <a:bodyPr/>
          <a:lstStyle/>
          <a:p>
            <a:endParaRPr lang="en-US"/>
          </a:p>
        </p:txBody>
      </p:sp>
      <p:sp>
        <p:nvSpPr>
          <p:cNvPr id="8" name="Shape 4"/>
          <p:cNvSpPr/>
          <p:nvPr/>
        </p:nvSpPr>
        <p:spPr>
          <a:xfrm>
            <a:off x="682347" y="4106704"/>
            <a:ext cx="438626" cy="438626"/>
          </a:xfrm>
          <a:prstGeom prst="roundRect">
            <a:avLst>
              <a:gd name="adj" fmla="val 18668"/>
            </a:avLst>
          </a:prstGeom>
          <a:solidFill>
            <a:srgbClr val="D7D7D4"/>
          </a:solidFill>
          <a:ln w="7620">
            <a:noFill/>
            <a:prstDash val="solid"/>
          </a:ln>
        </p:spPr>
        <p:txBody>
          <a:bodyPr/>
          <a:lstStyle/>
          <a:p>
            <a:endParaRPr lang="en-US"/>
          </a:p>
        </p:txBody>
      </p:sp>
      <p:sp>
        <p:nvSpPr>
          <p:cNvPr id="9" name="Text 5"/>
          <p:cNvSpPr/>
          <p:nvPr/>
        </p:nvSpPr>
        <p:spPr>
          <a:xfrm>
            <a:off x="748129" y="4134148"/>
            <a:ext cx="307062" cy="383738"/>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1</a:t>
            </a:r>
            <a:endParaRPr lang="en-US" sz="2400" dirty="0"/>
          </a:p>
        </p:txBody>
      </p:sp>
      <p:sp>
        <p:nvSpPr>
          <p:cNvPr id="10" name="Text 6"/>
          <p:cNvSpPr/>
          <p:nvPr/>
        </p:nvSpPr>
        <p:spPr>
          <a:xfrm>
            <a:off x="1876425" y="4082296"/>
            <a:ext cx="2558772"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Optimal Demand</a:t>
            </a:r>
            <a:endParaRPr lang="en-US" sz="2000" dirty="0"/>
          </a:p>
        </p:txBody>
      </p:sp>
      <p:sp>
        <p:nvSpPr>
          <p:cNvPr id="11" name="Text 7"/>
          <p:cNvSpPr/>
          <p:nvPr/>
        </p:nvSpPr>
        <p:spPr>
          <a:xfrm>
            <a:off x="1876425" y="4519017"/>
            <a:ext cx="4756428" cy="311825"/>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10-15°C parking demand.</a:t>
            </a:r>
            <a:endParaRPr lang="en-US" sz="1500" dirty="0"/>
          </a:p>
        </p:txBody>
      </p:sp>
      <p:sp>
        <p:nvSpPr>
          <p:cNvPr id="12" name="Shape 8"/>
          <p:cNvSpPr/>
          <p:nvPr/>
        </p:nvSpPr>
        <p:spPr>
          <a:xfrm>
            <a:off x="1098113" y="5647849"/>
            <a:ext cx="584835" cy="22860"/>
          </a:xfrm>
          <a:prstGeom prst="roundRect">
            <a:avLst>
              <a:gd name="adj" fmla="val 358196"/>
            </a:avLst>
          </a:prstGeom>
          <a:solidFill>
            <a:srgbClr val="B2D4E5"/>
          </a:solidFill>
          <a:ln/>
        </p:spPr>
        <p:txBody>
          <a:bodyPr/>
          <a:lstStyle/>
          <a:p>
            <a:endParaRPr lang="en-US"/>
          </a:p>
        </p:txBody>
      </p:sp>
      <p:sp>
        <p:nvSpPr>
          <p:cNvPr id="13" name="Shape 9"/>
          <p:cNvSpPr/>
          <p:nvPr/>
        </p:nvSpPr>
        <p:spPr>
          <a:xfrm>
            <a:off x="682347" y="5439966"/>
            <a:ext cx="438626" cy="438626"/>
          </a:xfrm>
          <a:prstGeom prst="roundRect">
            <a:avLst>
              <a:gd name="adj" fmla="val 18668"/>
            </a:avLst>
          </a:prstGeom>
          <a:solidFill>
            <a:srgbClr val="F2F5E0"/>
          </a:solidFill>
          <a:ln w="7620">
            <a:noFill/>
            <a:prstDash val="solid"/>
          </a:ln>
        </p:spPr>
        <p:txBody>
          <a:bodyPr/>
          <a:lstStyle/>
          <a:p>
            <a:endParaRPr lang="en-US"/>
          </a:p>
        </p:txBody>
      </p:sp>
      <p:sp>
        <p:nvSpPr>
          <p:cNvPr id="14" name="Text 10"/>
          <p:cNvSpPr/>
          <p:nvPr/>
        </p:nvSpPr>
        <p:spPr>
          <a:xfrm>
            <a:off x="748129" y="5467410"/>
            <a:ext cx="307062" cy="383738"/>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2</a:t>
            </a:r>
            <a:endParaRPr lang="en-US" sz="2400" dirty="0"/>
          </a:p>
        </p:txBody>
      </p:sp>
      <p:sp>
        <p:nvSpPr>
          <p:cNvPr id="15" name="Text 11"/>
          <p:cNvSpPr/>
          <p:nvPr/>
        </p:nvSpPr>
        <p:spPr>
          <a:xfrm>
            <a:off x="1876425" y="5415558"/>
            <a:ext cx="2825353"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Temperature Sensitivity</a:t>
            </a:r>
            <a:endParaRPr lang="en-US" sz="2000" dirty="0"/>
          </a:p>
        </p:txBody>
      </p:sp>
      <p:sp>
        <p:nvSpPr>
          <p:cNvPr id="16" name="Text 12"/>
          <p:cNvSpPr/>
          <p:nvPr/>
        </p:nvSpPr>
        <p:spPr>
          <a:xfrm>
            <a:off x="1876425" y="5852279"/>
            <a:ext cx="4756428" cy="311825"/>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Demand drops by 12-18% during extremes.</a:t>
            </a:r>
            <a:endParaRPr lang="en-US" sz="1500" dirty="0"/>
          </a:p>
        </p:txBody>
      </p:sp>
      <p:sp>
        <p:nvSpPr>
          <p:cNvPr id="17" name="Shape 13"/>
          <p:cNvSpPr/>
          <p:nvPr/>
        </p:nvSpPr>
        <p:spPr>
          <a:xfrm>
            <a:off x="1098113" y="6981111"/>
            <a:ext cx="584835" cy="22860"/>
          </a:xfrm>
          <a:prstGeom prst="roundRect">
            <a:avLst>
              <a:gd name="adj" fmla="val 358196"/>
            </a:avLst>
          </a:prstGeom>
          <a:solidFill>
            <a:srgbClr val="B2D4E5"/>
          </a:solidFill>
          <a:ln/>
        </p:spPr>
        <p:txBody>
          <a:bodyPr/>
          <a:lstStyle/>
          <a:p>
            <a:endParaRPr lang="en-US"/>
          </a:p>
        </p:txBody>
      </p:sp>
      <p:sp>
        <p:nvSpPr>
          <p:cNvPr id="18" name="Shape 14"/>
          <p:cNvSpPr/>
          <p:nvPr/>
        </p:nvSpPr>
        <p:spPr>
          <a:xfrm>
            <a:off x="682347" y="6773228"/>
            <a:ext cx="438626" cy="438626"/>
          </a:xfrm>
          <a:prstGeom prst="roundRect">
            <a:avLst>
              <a:gd name="adj" fmla="val 18668"/>
            </a:avLst>
          </a:prstGeom>
          <a:solidFill>
            <a:srgbClr val="F4F9D7"/>
          </a:solidFill>
          <a:ln w="7620">
            <a:noFill/>
            <a:prstDash val="solid"/>
          </a:ln>
        </p:spPr>
        <p:txBody>
          <a:bodyPr/>
          <a:lstStyle/>
          <a:p>
            <a:endParaRPr lang="en-US"/>
          </a:p>
        </p:txBody>
      </p:sp>
      <p:sp>
        <p:nvSpPr>
          <p:cNvPr id="19" name="Text 15"/>
          <p:cNvSpPr/>
          <p:nvPr/>
        </p:nvSpPr>
        <p:spPr>
          <a:xfrm>
            <a:off x="748129" y="6800671"/>
            <a:ext cx="307062" cy="383738"/>
          </a:xfrm>
          <a:prstGeom prst="rect">
            <a:avLst/>
          </a:prstGeom>
          <a:noFill/>
          <a:ln/>
        </p:spPr>
        <p:txBody>
          <a:bodyPr wrap="none" lIns="0" tIns="0" rIns="0" bIns="0" rtlCol="0" anchor="t"/>
          <a:lstStyle/>
          <a:p>
            <a:pPr marL="0" indent="0" algn="ctr">
              <a:lnSpc>
                <a:spcPts val="2400"/>
              </a:lnSpc>
              <a:buNone/>
            </a:pPr>
            <a:r>
              <a:rPr lang="en-US" sz="2400" b="1" dirty="0">
                <a:solidFill>
                  <a:srgbClr val="272525"/>
                </a:solidFill>
                <a:latin typeface="Petrona Bold" pitchFamily="34" charset="0"/>
                <a:ea typeface="Petrona Bold" pitchFamily="34" charset="-122"/>
                <a:cs typeface="Petrona Bold" pitchFamily="34" charset="-120"/>
              </a:rPr>
              <a:t>3</a:t>
            </a:r>
            <a:endParaRPr lang="en-US" sz="2400" dirty="0"/>
          </a:p>
        </p:txBody>
      </p:sp>
      <p:sp>
        <p:nvSpPr>
          <p:cNvPr id="20" name="Text 16"/>
          <p:cNvSpPr/>
          <p:nvPr/>
        </p:nvSpPr>
        <p:spPr>
          <a:xfrm>
            <a:off x="1876425" y="6748820"/>
            <a:ext cx="2558772"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Combined Effect</a:t>
            </a:r>
            <a:endParaRPr lang="en-US" sz="2000" dirty="0"/>
          </a:p>
        </p:txBody>
      </p:sp>
      <p:sp>
        <p:nvSpPr>
          <p:cNvPr id="21" name="Text 17"/>
          <p:cNvSpPr/>
          <p:nvPr/>
        </p:nvSpPr>
        <p:spPr>
          <a:xfrm>
            <a:off x="1876425" y="7185541"/>
            <a:ext cx="4756428" cy="311825"/>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Cold rain drives the highest demand.</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66E66013-A7D1-857D-C8DF-909568FBF2E1}"/>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9158287" y="0"/>
            <a:ext cx="5486400" cy="8229600"/>
          </a:xfrm>
          <a:prstGeom prst="rect">
            <a:avLst/>
          </a:prstGeom>
        </p:spPr>
      </p:pic>
      <p:sp>
        <p:nvSpPr>
          <p:cNvPr id="3" name="Text 0"/>
          <p:cNvSpPr/>
          <p:nvPr/>
        </p:nvSpPr>
        <p:spPr>
          <a:xfrm>
            <a:off x="718661" y="1050012"/>
            <a:ext cx="7706678" cy="1347311"/>
          </a:xfrm>
          <a:prstGeom prst="rect">
            <a:avLst/>
          </a:prstGeom>
          <a:noFill/>
          <a:ln/>
        </p:spPr>
        <p:txBody>
          <a:bodyPr wrap="square" lIns="0" tIns="0" rIns="0" bIns="0" rtlCol="0" anchor="t"/>
          <a:lstStyle/>
          <a:p>
            <a:pPr marL="0" indent="0">
              <a:lnSpc>
                <a:spcPts val="5300"/>
              </a:lnSpc>
              <a:buNone/>
            </a:pPr>
            <a:r>
              <a:rPr lang="en-US" sz="4200" b="1" dirty="0">
                <a:solidFill>
                  <a:srgbClr val="000000"/>
                </a:solidFill>
                <a:latin typeface="Petrona Bold" pitchFamily="34" charset="0"/>
                <a:ea typeface="Petrona Bold" pitchFamily="34" charset="-122"/>
                <a:cs typeface="Petrona Bold" pitchFamily="34" charset="-120"/>
              </a:rPr>
              <a:t>Five Neighborhoods, Five Stories</a:t>
            </a:r>
            <a:endParaRPr lang="en-US" sz="4200" dirty="0"/>
          </a:p>
        </p:txBody>
      </p:sp>
      <p:sp>
        <p:nvSpPr>
          <p:cNvPr id="4" name="Text 1"/>
          <p:cNvSpPr/>
          <p:nvPr/>
        </p:nvSpPr>
        <p:spPr>
          <a:xfrm>
            <a:off x="718661" y="2705219"/>
            <a:ext cx="7706678" cy="1314450"/>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Downtown Seattle has the highest occupancy, sensitive to precipitation. South Lake Union has strong workday patterns. There is a high correlation with temperature. Capitol Hill, Ballard &amp; Industrial District each have unique interactions of weather and parking. Wind speeds impact parking duration.</a:t>
            </a:r>
            <a:endParaRPr lang="en-US" sz="1600" dirty="0"/>
          </a:p>
        </p:txBody>
      </p:sp>
      <p:sp>
        <p:nvSpPr>
          <p:cNvPr id="5" name="Text 2"/>
          <p:cNvSpPr/>
          <p:nvPr/>
        </p:nvSpPr>
        <p:spPr>
          <a:xfrm>
            <a:off x="718661" y="4455914"/>
            <a:ext cx="2234565" cy="336947"/>
          </a:xfrm>
          <a:prstGeom prst="rect">
            <a:avLst/>
          </a:prstGeom>
          <a:noFill/>
          <a:ln/>
        </p:spPr>
        <p:txBody>
          <a:bodyPr wrap="none" lIns="0" tIns="0" rIns="0" bIns="0" rtlCol="0" anchor="t"/>
          <a:lstStyle/>
          <a:p>
            <a:pPr marL="0" indent="0">
              <a:lnSpc>
                <a:spcPts val="2650"/>
              </a:lnSpc>
              <a:buNone/>
            </a:pPr>
            <a:r>
              <a:rPr lang="en-US" sz="2100" b="1" dirty="0">
                <a:solidFill>
                  <a:srgbClr val="000000"/>
                </a:solidFill>
                <a:latin typeface="Petrona Bold" pitchFamily="34" charset="0"/>
                <a:ea typeface="Petrona Bold" pitchFamily="34" charset="-122"/>
                <a:cs typeface="Petrona Bold" pitchFamily="34" charset="-120"/>
              </a:rPr>
              <a:t>Downtown Seattle </a:t>
            </a:r>
            <a:endParaRPr lang="en-US" sz="2100" dirty="0"/>
          </a:p>
        </p:txBody>
      </p:sp>
      <p:sp>
        <p:nvSpPr>
          <p:cNvPr id="6" name="Text 3"/>
          <p:cNvSpPr/>
          <p:nvPr/>
        </p:nvSpPr>
        <p:spPr>
          <a:xfrm>
            <a:off x="718661" y="4998125"/>
            <a:ext cx="2234565" cy="1971675"/>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Highest overall occupancy (85% average) Most sensitive to precipitation (20% increase during rain)</a:t>
            </a:r>
            <a:endParaRPr lang="en-US" sz="1600" dirty="0"/>
          </a:p>
        </p:txBody>
      </p:sp>
      <p:sp>
        <p:nvSpPr>
          <p:cNvPr id="7" name="Text 4"/>
          <p:cNvSpPr/>
          <p:nvPr/>
        </p:nvSpPr>
        <p:spPr>
          <a:xfrm>
            <a:off x="3461861" y="4455914"/>
            <a:ext cx="2234565" cy="336947"/>
          </a:xfrm>
          <a:prstGeom prst="rect">
            <a:avLst/>
          </a:prstGeom>
          <a:noFill/>
          <a:ln/>
        </p:spPr>
        <p:txBody>
          <a:bodyPr wrap="none" lIns="0" tIns="0" rIns="0" bIns="0" rtlCol="0" anchor="t"/>
          <a:lstStyle/>
          <a:p>
            <a:pPr marL="0" indent="0">
              <a:lnSpc>
                <a:spcPts val="2650"/>
              </a:lnSpc>
              <a:buNone/>
            </a:pPr>
            <a:r>
              <a:rPr lang="en-US" sz="2100" b="1" dirty="0">
                <a:solidFill>
                  <a:srgbClr val="000000"/>
                </a:solidFill>
                <a:latin typeface="Petrona Bold" pitchFamily="34" charset="0"/>
                <a:ea typeface="Petrona Bold" pitchFamily="34" charset="-122"/>
                <a:cs typeface="Petrona Bold" pitchFamily="34" charset="-120"/>
              </a:rPr>
              <a:t>South Lake Union </a:t>
            </a:r>
            <a:endParaRPr lang="en-US" sz="2100" dirty="0"/>
          </a:p>
        </p:txBody>
      </p:sp>
      <p:sp>
        <p:nvSpPr>
          <p:cNvPr id="8" name="Text 5"/>
          <p:cNvSpPr/>
          <p:nvPr/>
        </p:nvSpPr>
        <p:spPr>
          <a:xfrm>
            <a:off x="3461861" y="4998125"/>
            <a:ext cx="2234565" cy="1971675"/>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Strong workday patterns (90% occupancy during business hours) High correlation with temperature</a:t>
            </a:r>
            <a:endParaRPr lang="en-US" sz="1600" dirty="0"/>
          </a:p>
        </p:txBody>
      </p:sp>
      <p:sp>
        <p:nvSpPr>
          <p:cNvPr id="9" name="Text 6"/>
          <p:cNvSpPr/>
          <p:nvPr/>
        </p:nvSpPr>
        <p:spPr>
          <a:xfrm>
            <a:off x="6205061" y="4455914"/>
            <a:ext cx="2234565" cy="1347788"/>
          </a:xfrm>
          <a:prstGeom prst="rect">
            <a:avLst/>
          </a:prstGeom>
          <a:noFill/>
          <a:ln/>
        </p:spPr>
        <p:txBody>
          <a:bodyPr wrap="square" lIns="0" tIns="0" rIns="0" bIns="0" rtlCol="0" anchor="t"/>
          <a:lstStyle/>
          <a:p>
            <a:pPr marL="0" indent="0">
              <a:lnSpc>
                <a:spcPts val="2650"/>
              </a:lnSpc>
              <a:buNone/>
            </a:pPr>
            <a:r>
              <a:rPr lang="en-US" sz="2100" b="1" dirty="0">
                <a:solidFill>
                  <a:srgbClr val="000000"/>
                </a:solidFill>
                <a:latin typeface="Petrona Bold" pitchFamily="34" charset="0"/>
                <a:ea typeface="Petrona Bold" pitchFamily="34" charset="-122"/>
                <a:cs typeface="Petrona Bold" pitchFamily="34" charset="-120"/>
              </a:rPr>
              <a:t>Capitol Hill, Ballard &amp; Industrial District</a:t>
            </a:r>
            <a:endParaRPr lang="en-US" sz="2100" dirty="0"/>
          </a:p>
        </p:txBody>
      </p:sp>
      <p:sp>
        <p:nvSpPr>
          <p:cNvPr id="10" name="Text 7"/>
          <p:cNvSpPr/>
          <p:nvPr/>
        </p:nvSpPr>
        <p:spPr>
          <a:xfrm>
            <a:off x="6205061" y="6008965"/>
            <a:ext cx="2234565" cy="985837"/>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Inter" pitchFamily="34" charset="0"/>
                <a:ea typeface="Inter" pitchFamily="34" charset="-122"/>
                <a:cs typeface="Inter" pitchFamily="34" charset="-120"/>
              </a:rPr>
              <a:t>Each tells a unique story of how weather and parking interact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5" name="Image 0" descr="preencoded.png">
            <a:extLst>
              <a:ext uri="{FF2B5EF4-FFF2-40B4-BE49-F238E27FC236}">
                <a16:creationId xmlns:a16="http://schemas.microsoft.com/office/drawing/2014/main" id="{E6067E74-9368-A3DC-6E31-058DCC01F8B8}"/>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48769"/>
          </a:xfrm>
          <a:prstGeom prst="rect">
            <a:avLst/>
          </a:prstGeom>
        </p:spPr>
      </p:pic>
      <p:sp>
        <p:nvSpPr>
          <p:cNvPr id="3" name="Text 0"/>
          <p:cNvSpPr/>
          <p:nvPr/>
        </p:nvSpPr>
        <p:spPr>
          <a:xfrm>
            <a:off x="595908" y="468154"/>
            <a:ext cx="5957411" cy="558641"/>
          </a:xfrm>
          <a:prstGeom prst="rect">
            <a:avLst/>
          </a:prstGeom>
          <a:noFill/>
          <a:ln/>
        </p:spPr>
        <p:txBody>
          <a:bodyPr wrap="none" lIns="0" tIns="0" rIns="0" bIns="0" rtlCol="0" anchor="t"/>
          <a:lstStyle/>
          <a:p>
            <a:pPr marL="0" indent="0">
              <a:lnSpc>
                <a:spcPts val="4350"/>
              </a:lnSpc>
              <a:buNone/>
            </a:pPr>
            <a:r>
              <a:rPr lang="en-US" sz="3500" b="1" dirty="0">
                <a:solidFill>
                  <a:srgbClr val="000000"/>
                </a:solidFill>
                <a:latin typeface="Petrona Bold" pitchFamily="34" charset="0"/>
                <a:ea typeface="Petrona Bold" pitchFamily="34" charset="-122"/>
                <a:cs typeface="Petrona Bold" pitchFamily="34" charset="-120"/>
              </a:rPr>
              <a:t>Predicting the Unpredictable</a:t>
            </a:r>
            <a:endParaRPr lang="en-US" sz="3500" dirty="0"/>
          </a:p>
        </p:txBody>
      </p:sp>
      <p:sp>
        <p:nvSpPr>
          <p:cNvPr id="4" name="Text 1"/>
          <p:cNvSpPr/>
          <p:nvPr/>
        </p:nvSpPr>
        <p:spPr>
          <a:xfrm>
            <a:off x="595908" y="1282184"/>
            <a:ext cx="7952184" cy="544830"/>
          </a:xfrm>
          <a:prstGeom prst="rect">
            <a:avLst/>
          </a:prstGeom>
          <a:noFill/>
          <a:ln/>
        </p:spPr>
        <p:txBody>
          <a:bodyPr wrap="squar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Our modeling approach used 32 engineered features. The process included 10-fold cross-validation. We evaluated three competing models.</a:t>
            </a:r>
            <a:endParaRPr lang="en-US" sz="1300" dirty="0"/>
          </a:p>
        </p:txBody>
      </p:sp>
      <p:sp>
        <p:nvSpPr>
          <p:cNvPr id="5" name="Shape 2"/>
          <p:cNvSpPr/>
          <p:nvPr/>
        </p:nvSpPr>
        <p:spPr>
          <a:xfrm>
            <a:off x="595908" y="2018467"/>
            <a:ext cx="7952184" cy="3481388"/>
          </a:xfrm>
          <a:prstGeom prst="roundRect">
            <a:avLst>
              <a:gd name="adj" fmla="val 2054"/>
            </a:avLst>
          </a:prstGeom>
          <a:noFill/>
          <a:ln w="7620">
            <a:solidFill>
              <a:srgbClr val="000000">
                <a:alpha val="8000"/>
              </a:srgbClr>
            </a:solidFill>
            <a:prstDash val="solid"/>
          </a:ln>
        </p:spPr>
        <p:txBody>
          <a:bodyPr/>
          <a:lstStyle/>
          <a:p>
            <a:endParaRPr lang="en-US"/>
          </a:p>
        </p:txBody>
      </p:sp>
      <p:sp>
        <p:nvSpPr>
          <p:cNvPr id="6" name="Shape 3"/>
          <p:cNvSpPr/>
          <p:nvPr/>
        </p:nvSpPr>
        <p:spPr>
          <a:xfrm>
            <a:off x="603528" y="2026087"/>
            <a:ext cx="7936944" cy="866537"/>
          </a:xfrm>
          <a:prstGeom prst="rect">
            <a:avLst/>
          </a:prstGeom>
          <a:solidFill>
            <a:srgbClr val="FFFFFF">
              <a:alpha val="4000"/>
            </a:srgbClr>
          </a:solidFill>
          <a:ln/>
        </p:spPr>
        <p:txBody>
          <a:bodyPr/>
          <a:lstStyle/>
          <a:p>
            <a:endParaRPr lang="en-US"/>
          </a:p>
        </p:txBody>
      </p:sp>
      <p:sp>
        <p:nvSpPr>
          <p:cNvPr id="7" name="Text 4"/>
          <p:cNvSpPr/>
          <p:nvPr/>
        </p:nvSpPr>
        <p:spPr>
          <a:xfrm>
            <a:off x="773906" y="2135862"/>
            <a:ext cx="2524839" cy="272415"/>
          </a:xfrm>
          <a:prstGeom prst="rect">
            <a:avLst/>
          </a:prstGeom>
          <a:noFill/>
          <a:ln/>
        </p:spPr>
        <p:txBody>
          <a:bodyPr wrap="none" lIns="0" tIns="0" rIns="0" bIns="0" rtlCol="0" anchor="t"/>
          <a:lstStyle/>
          <a:p>
            <a:pPr marL="0" indent="0">
              <a:lnSpc>
                <a:spcPts val="2100"/>
              </a:lnSpc>
              <a:buNone/>
            </a:pPr>
            <a:r>
              <a:rPr lang="en-US" sz="1300" b="1" dirty="0">
                <a:solidFill>
                  <a:srgbClr val="272525"/>
                </a:solidFill>
                <a:latin typeface="Inter" pitchFamily="34" charset="0"/>
                <a:ea typeface="Inter" pitchFamily="34" charset="-122"/>
                <a:cs typeface="Inter" pitchFamily="34" charset="-120"/>
              </a:rPr>
              <a:t>Model</a:t>
            </a:r>
            <a:endParaRPr lang="en-US" sz="1300" dirty="0"/>
          </a:p>
        </p:txBody>
      </p:sp>
      <p:sp>
        <p:nvSpPr>
          <p:cNvPr id="8" name="Text 5"/>
          <p:cNvSpPr/>
          <p:nvPr/>
        </p:nvSpPr>
        <p:spPr>
          <a:xfrm>
            <a:off x="3646884" y="2135862"/>
            <a:ext cx="2324219" cy="272415"/>
          </a:xfrm>
          <a:prstGeom prst="rect">
            <a:avLst/>
          </a:prstGeom>
          <a:noFill/>
          <a:ln/>
        </p:spPr>
        <p:txBody>
          <a:bodyPr wrap="none" lIns="0" tIns="0" rIns="0" bIns="0" rtlCol="0" anchor="t"/>
          <a:lstStyle/>
          <a:p>
            <a:pPr marL="0" indent="0">
              <a:lnSpc>
                <a:spcPts val="2100"/>
              </a:lnSpc>
              <a:buNone/>
            </a:pPr>
            <a:r>
              <a:rPr lang="en-US" sz="1300" b="1" dirty="0">
                <a:solidFill>
                  <a:srgbClr val="272525"/>
                </a:solidFill>
                <a:latin typeface="Inter" pitchFamily="34" charset="0"/>
                <a:ea typeface="Inter" pitchFamily="34" charset="-122"/>
                <a:cs typeface="Inter" pitchFamily="34" charset="-120"/>
              </a:rPr>
              <a:t>R²</a:t>
            </a:r>
            <a:endParaRPr lang="en-US" sz="1300" dirty="0"/>
          </a:p>
        </p:txBody>
      </p:sp>
      <p:sp>
        <p:nvSpPr>
          <p:cNvPr id="9" name="Text 6"/>
          <p:cNvSpPr/>
          <p:nvPr/>
        </p:nvSpPr>
        <p:spPr>
          <a:xfrm>
            <a:off x="3646884" y="2510433"/>
            <a:ext cx="2324219" cy="272415"/>
          </a:xfrm>
          <a:prstGeom prst="rect">
            <a:avLst/>
          </a:prstGeom>
          <a:noFill/>
          <a:ln/>
        </p:spPr>
        <p:txBody>
          <a:bodyPr wrap="none" lIns="0" tIns="0" rIns="0" bIns="0" rtlCol="0" anchor="t"/>
          <a:lstStyle/>
          <a:p>
            <a:pPr marL="0" indent="0">
              <a:lnSpc>
                <a:spcPts val="2100"/>
              </a:lnSpc>
              <a:buNone/>
            </a:pPr>
            <a:endParaRPr lang="en-US" sz="1300" dirty="0"/>
          </a:p>
        </p:txBody>
      </p:sp>
      <p:sp>
        <p:nvSpPr>
          <p:cNvPr id="10" name="Text 7"/>
          <p:cNvSpPr/>
          <p:nvPr/>
        </p:nvSpPr>
        <p:spPr>
          <a:xfrm>
            <a:off x="6319242" y="2135862"/>
            <a:ext cx="2050971" cy="272415"/>
          </a:xfrm>
          <a:prstGeom prst="rect">
            <a:avLst/>
          </a:prstGeom>
          <a:noFill/>
          <a:ln/>
        </p:spPr>
        <p:txBody>
          <a:bodyPr wrap="none" lIns="0" tIns="0" rIns="0" bIns="0" rtlCol="0" anchor="t"/>
          <a:lstStyle/>
          <a:p>
            <a:pPr marL="0" indent="0">
              <a:lnSpc>
                <a:spcPts val="2100"/>
              </a:lnSpc>
              <a:buNone/>
            </a:pPr>
            <a:r>
              <a:rPr lang="en-US" sz="1300" b="1" dirty="0">
                <a:solidFill>
                  <a:srgbClr val="272525"/>
                </a:solidFill>
                <a:latin typeface="Inter" pitchFamily="34" charset="0"/>
                <a:ea typeface="Inter" pitchFamily="34" charset="-122"/>
                <a:cs typeface="Inter" pitchFamily="34" charset="-120"/>
              </a:rPr>
              <a:t>RMSE</a:t>
            </a:r>
            <a:endParaRPr lang="en-US" sz="1300" dirty="0"/>
          </a:p>
        </p:txBody>
      </p:sp>
      <p:sp>
        <p:nvSpPr>
          <p:cNvPr id="11" name="Shape 8"/>
          <p:cNvSpPr/>
          <p:nvPr/>
        </p:nvSpPr>
        <p:spPr>
          <a:xfrm>
            <a:off x="603528" y="2892623"/>
            <a:ext cx="7936944" cy="866537"/>
          </a:xfrm>
          <a:prstGeom prst="rect">
            <a:avLst/>
          </a:prstGeom>
          <a:solidFill>
            <a:srgbClr val="000000">
              <a:alpha val="4000"/>
            </a:srgbClr>
          </a:solidFill>
          <a:ln/>
        </p:spPr>
        <p:txBody>
          <a:bodyPr/>
          <a:lstStyle/>
          <a:p>
            <a:endParaRPr lang="en-US"/>
          </a:p>
        </p:txBody>
      </p:sp>
      <p:sp>
        <p:nvSpPr>
          <p:cNvPr id="12" name="Text 9"/>
          <p:cNvSpPr/>
          <p:nvPr/>
        </p:nvSpPr>
        <p:spPr>
          <a:xfrm>
            <a:off x="773906" y="3002399"/>
            <a:ext cx="252483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Random Forest</a:t>
            </a:r>
            <a:endParaRPr lang="en-US" sz="1300" dirty="0"/>
          </a:p>
        </p:txBody>
      </p:sp>
      <p:sp>
        <p:nvSpPr>
          <p:cNvPr id="13" name="Text 10"/>
          <p:cNvSpPr/>
          <p:nvPr/>
        </p:nvSpPr>
        <p:spPr>
          <a:xfrm>
            <a:off x="3646884" y="3002399"/>
            <a:ext cx="232421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0.8325 ± 0.0038</a:t>
            </a:r>
            <a:endParaRPr lang="en-US" sz="1300" dirty="0"/>
          </a:p>
        </p:txBody>
      </p:sp>
      <p:sp>
        <p:nvSpPr>
          <p:cNvPr id="14" name="Text 11"/>
          <p:cNvSpPr/>
          <p:nvPr/>
        </p:nvSpPr>
        <p:spPr>
          <a:xfrm>
            <a:off x="3646884" y="3376970"/>
            <a:ext cx="2324219" cy="272415"/>
          </a:xfrm>
          <a:prstGeom prst="rect">
            <a:avLst/>
          </a:prstGeom>
          <a:noFill/>
          <a:ln/>
        </p:spPr>
        <p:txBody>
          <a:bodyPr wrap="none" lIns="0" tIns="0" rIns="0" bIns="0" rtlCol="0" anchor="t"/>
          <a:lstStyle/>
          <a:p>
            <a:pPr marL="0" indent="0">
              <a:lnSpc>
                <a:spcPts val="2100"/>
              </a:lnSpc>
              <a:buNone/>
            </a:pPr>
            <a:endParaRPr lang="en-US" sz="1300" dirty="0"/>
          </a:p>
        </p:txBody>
      </p:sp>
      <p:sp>
        <p:nvSpPr>
          <p:cNvPr id="15" name="Text 12"/>
          <p:cNvSpPr/>
          <p:nvPr/>
        </p:nvSpPr>
        <p:spPr>
          <a:xfrm>
            <a:off x="6319242" y="3002399"/>
            <a:ext cx="2050971"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1.4704 ± 0.0111</a:t>
            </a:r>
            <a:endParaRPr lang="en-US" sz="1300" dirty="0"/>
          </a:p>
        </p:txBody>
      </p:sp>
      <p:sp>
        <p:nvSpPr>
          <p:cNvPr id="16" name="Shape 13"/>
          <p:cNvSpPr/>
          <p:nvPr/>
        </p:nvSpPr>
        <p:spPr>
          <a:xfrm>
            <a:off x="603528" y="3759160"/>
            <a:ext cx="7936944" cy="866537"/>
          </a:xfrm>
          <a:prstGeom prst="rect">
            <a:avLst/>
          </a:prstGeom>
          <a:solidFill>
            <a:srgbClr val="FFFFFF">
              <a:alpha val="4000"/>
            </a:srgbClr>
          </a:solidFill>
          <a:ln/>
        </p:spPr>
        <p:txBody>
          <a:bodyPr/>
          <a:lstStyle/>
          <a:p>
            <a:endParaRPr lang="en-US"/>
          </a:p>
        </p:txBody>
      </p:sp>
      <p:sp>
        <p:nvSpPr>
          <p:cNvPr id="17" name="Text 14"/>
          <p:cNvSpPr/>
          <p:nvPr/>
        </p:nvSpPr>
        <p:spPr>
          <a:xfrm>
            <a:off x="773906" y="3868936"/>
            <a:ext cx="252483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XGBoost</a:t>
            </a:r>
            <a:endParaRPr lang="en-US" sz="1300" dirty="0"/>
          </a:p>
        </p:txBody>
      </p:sp>
      <p:sp>
        <p:nvSpPr>
          <p:cNvPr id="18" name="Text 15"/>
          <p:cNvSpPr/>
          <p:nvPr/>
        </p:nvSpPr>
        <p:spPr>
          <a:xfrm>
            <a:off x="3646884" y="3868936"/>
            <a:ext cx="232421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0.7389 ± 0.0056</a:t>
            </a:r>
            <a:endParaRPr lang="en-US" sz="1300" dirty="0"/>
          </a:p>
        </p:txBody>
      </p:sp>
      <p:sp>
        <p:nvSpPr>
          <p:cNvPr id="19" name="Text 16"/>
          <p:cNvSpPr/>
          <p:nvPr/>
        </p:nvSpPr>
        <p:spPr>
          <a:xfrm>
            <a:off x="3646884" y="4243507"/>
            <a:ext cx="2324219" cy="272415"/>
          </a:xfrm>
          <a:prstGeom prst="rect">
            <a:avLst/>
          </a:prstGeom>
          <a:noFill/>
          <a:ln/>
        </p:spPr>
        <p:txBody>
          <a:bodyPr wrap="none" lIns="0" tIns="0" rIns="0" bIns="0" rtlCol="0" anchor="t"/>
          <a:lstStyle/>
          <a:p>
            <a:pPr marL="0" indent="0">
              <a:lnSpc>
                <a:spcPts val="2100"/>
              </a:lnSpc>
              <a:buNone/>
            </a:pPr>
            <a:endParaRPr lang="en-US" sz="1300" dirty="0"/>
          </a:p>
        </p:txBody>
      </p:sp>
      <p:sp>
        <p:nvSpPr>
          <p:cNvPr id="20" name="Text 17"/>
          <p:cNvSpPr/>
          <p:nvPr/>
        </p:nvSpPr>
        <p:spPr>
          <a:xfrm>
            <a:off x="6319242" y="3868936"/>
            <a:ext cx="2050971"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1.8361 ± 0.0110</a:t>
            </a:r>
            <a:endParaRPr lang="en-US" sz="1300" dirty="0"/>
          </a:p>
        </p:txBody>
      </p:sp>
      <p:sp>
        <p:nvSpPr>
          <p:cNvPr id="21" name="Shape 18"/>
          <p:cNvSpPr/>
          <p:nvPr/>
        </p:nvSpPr>
        <p:spPr>
          <a:xfrm>
            <a:off x="603528" y="4625697"/>
            <a:ext cx="7936944" cy="866537"/>
          </a:xfrm>
          <a:prstGeom prst="rect">
            <a:avLst/>
          </a:prstGeom>
          <a:solidFill>
            <a:srgbClr val="000000">
              <a:alpha val="4000"/>
            </a:srgbClr>
          </a:solidFill>
          <a:ln/>
        </p:spPr>
        <p:txBody>
          <a:bodyPr/>
          <a:lstStyle/>
          <a:p>
            <a:endParaRPr lang="en-US"/>
          </a:p>
        </p:txBody>
      </p:sp>
      <p:sp>
        <p:nvSpPr>
          <p:cNvPr id="22" name="Text 19"/>
          <p:cNvSpPr/>
          <p:nvPr/>
        </p:nvSpPr>
        <p:spPr>
          <a:xfrm>
            <a:off x="773906" y="4735473"/>
            <a:ext cx="252483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Gradient Boosting</a:t>
            </a:r>
            <a:endParaRPr lang="en-US" sz="1300" dirty="0"/>
          </a:p>
        </p:txBody>
      </p:sp>
      <p:sp>
        <p:nvSpPr>
          <p:cNvPr id="23" name="Text 20"/>
          <p:cNvSpPr/>
          <p:nvPr/>
        </p:nvSpPr>
        <p:spPr>
          <a:xfrm>
            <a:off x="3646884" y="4735473"/>
            <a:ext cx="2324219"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0.5475 ± 0.0074</a:t>
            </a:r>
            <a:endParaRPr lang="en-US" sz="1300" dirty="0"/>
          </a:p>
        </p:txBody>
      </p:sp>
      <p:sp>
        <p:nvSpPr>
          <p:cNvPr id="24" name="Text 21"/>
          <p:cNvSpPr/>
          <p:nvPr/>
        </p:nvSpPr>
        <p:spPr>
          <a:xfrm>
            <a:off x="3646884" y="5110043"/>
            <a:ext cx="2324219" cy="272415"/>
          </a:xfrm>
          <a:prstGeom prst="rect">
            <a:avLst/>
          </a:prstGeom>
          <a:noFill/>
          <a:ln/>
        </p:spPr>
        <p:txBody>
          <a:bodyPr wrap="none" lIns="0" tIns="0" rIns="0" bIns="0" rtlCol="0" anchor="t"/>
          <a:lstStyle/>
          <a:p>
            <a:pPr marL="0" indent="0">
              <a:lnSpc>
                <a:spcPts val="2100"/>
              </a:lnSpc>
              <a:buNone/>
            </a:pPr>
            <a:endParaRPr lang="en-US" sz="1300" dirty="0"/>
          </a:p>
        </p:txBody>
      </p:sp>
      <p:sp>
        <p:nvSpPr>
          <p:cNvPr id="25" name="Text 22"/>
          <p:cNvSpPr/>
          <p:nvPr/>
        </p:nvSpPr>
        <p:spPr>
          <a:xfrm>
            <a:off x="6319242" y="4735473"/>
            <a:ext cx="2050971" cy="272415"/>
          </a:xfrm>
          <a:prstGeom prst="rect">
            <a:avLst/>
          </a:prstGeom>
          <a:noFill/>
          <a:ln/>
        </p:spPr>
        <p:txBody>
          <a:bodyPr wrap="none" lIns="0" tIns="0" rIns="0" bIns="0" rtlCol="0" anchor="t"/>
          <a:lstStyle/>
          <a:p>
            <a:pPr marL="0" indent="0">
              <a:lnSpc>
                <a:spcPts val="2100"/>
              </a:lnSpc>
              <a:buNone/>
            </a:pPr>
            <a:r>
              <a:rPr lang="en-US" sz="1300" dirty="0">
                <a:solidFill>
                  <a:srgbClr val="272525"/>
                </a:solidFill>
                <a:latin typeface="Inter" pitchFamily="34" charset="0"/>
                <a:ea typeface="Inter" pitchFamily="34" charset="-122"/>
                <a:cs typeface="Inter" pitchFamily="34" charset="-120"/>
              </a:rPr>
              <a:t>2.4171 ± 0.0142</a:t>
            </a:r>
            <a:endParaRPr lang="en-US" sz="1300" dirty="0"/>
          </a:p>
        </p:txBody>
      </p:sp>
      <p:sp>
        <p:nvSpPr>
          <p:cNvPr id="26" name="Text 23"/>
          <p:cNvSpPr/>
          <p:nvPr/>
        </p:nvSpPr>
        <p:spPr>
          <a:xfrm>
            <a:off x="951905" y="6596301"/>
            <a:ext cx="2234922" cy="279321"/>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Petrona Bold" pitchFamily="34" charset="0"/>
                <a:ea typeface="Petrona Bold" pitchFamily="34" charset="-122"/>
                <a:cs typeface="Petrona Bold" pitchFamily="34" charset="-120"/>
              </a:rPr>
              <a:t>Feature Engineering</a:t>
            </a:r>
            <a:endParaRPr lang="en-US" sz="1750" dirty="0"/>
          </a:p>
        </p:txBody>
      </p:sp>
      <p:pic>
        <p:nvPicPr>
          <p:cNvPr id="27" name="Image 1" descr="preencoded.png"/>
          <p:cNvPicPr>
            <a:picLocks noChangeAspect="1"/>
          </p:cNvPicPr>
          <p:nvPr/>
        </p:nvPicPr>
        <p:blipFill>
          <a:blip r:embed="rId5"/>
          <a:stretch>
            <a:fillRect/>
          </a:stretch>
        </p:blipFill>
        <p:spPr>
          <a:xfrm>
            <a:off x="3527346" y="5691307"/>
            <a:ext cx="2089309" cy="2089309"/>
          </a:xfrm>
          <a:prstGeom prst="rect">
            <a:avLst/>
          </a:prstGeom>
        </p:spPr>
      </p:pic>
      <p:sp>
        <p:nvSpPr>
          <p:cNvPr id="28" name="Text 24"/>
          <p:cNvSpPr/>
          <p:nvPr/>
        </p:nvSpPr>
        <p:spPr>
          <a:xfrm>
            <a:off x="3713381" y="6576715"/>
            <a:ext cx="254675" cy="318373"/>
          </a:xfrm>
          <a:prstGeom prst="rect">
            <a:avLst/>
          </a:prstGeom>
          <a:noFill/>
          <a:ln/>
        </p:spPr>
        <p:txBody>
          <a:bodyPr wrap="none" lIns="0" tIns="0" rIns="0" bIns="0" rtlCol="0" anchor="t"/>
          <a:lstStyle/>
          <a:p>
            <a:pPr marL="0" indent="0">
              <a:lnSpc>
                <a:spcPts val="3200"/>
              </a:lnSpc>
              <a:buNone/>
            </a:pPr>
            <a:r>
              <a:rPr lang="en-US" sz="2000" b="1" dirty="0">
                <a:solidFill>
                  <a:srgbClr val="272525"/>
                </a:solidFill>
                <a:latin typeface="Petrona Bold" pitchFamily="34" charset="0"/>
                <a:ea typeface="Petrona Bold" pitchFamily="34" charset="-122"/>
                <a:cs typeface="Petrona Bold" pitchFamily="34" charset="-120"/>
              </a:rPr>
              <a:t>1</a:t>
            </a:r>
            <a:endParaRPr lang="en-US" sz="2000" dirty="0"/>
          </a:p>
        </p:txBody>
      </p:sp>
      <p:sp>
        <p:nvSpPr>
          <p:cNvPr id="29" name="Text 25"/>
          <p:cNvSpPr/>
          <p:nvPr/>
        </p:nvSpPr>
        <p:spPr>
          <a:xfrm>
            <a:off x="5872043" y="6010037"/>
            <a:ext cx="2234922" cy="279321"/>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Cross-Validation</a:t>
            </a:r>
            <a:endParaRPr lang="en-US" sz="1750" dirty="0"/>
          </a:p>
        </p:txBody>
      </p:sp>
      <p:pic>
        <p:nvPicPr>
          <p:cNvPr id="30" name="Image 2" descr="preencoded.png"/>
          <p:cNvPicPr>
            <a:picLocks noChangeAspect="1"/>
          </p:cNvPicPr>
          <p:nvPr/>
        </p:nvPicPr>
        <p:blipFill>
          <a:blip r:embed="rId6"/>
          <a:stretch>
            <a:fillRect/>
          </a:stretch>
        </p:blipFill>
        <p:spPr>
          <a:xfrm>
            <a:off x="3527346" y="5691307"/>
            <a:ext cx="2089309" cy="2089309"/>
          </a:xfrm>
          <a:prstGeom prst="rect">
            <a:avLst/>
          </a:prstGeom>
        </p:spPr>
      </p:pic>
      <p:sp>
        <p:nvSpPr>
          <p:cNvPr id="31" name="Text 26"/>
          <p:cNvSpPr/>
          <p:nvPr/>
        </p:nvSpPr>
        <p:spPr>
          <a:xfrm>
            <a:off x="4810185" y="5943421"/>
            <a:ext cx="254675" cy="318373"/>
          </a:xfrm>
          <a:prstGeom prst="rect">
            <a:avLst/>
          </a:prstGeom>
          <a:noFill/>
          <a:ln/>
        </p:spPr>
        <p:txBody>
          <a:bodyPr wrap="none" lIns="0" tIns="0" rIns="0" bIns="0" rtlCol="0" anchor="t"/>
          <a:lstStyle/>
          <a:p>
            <a:pPr marL="0" indent="0">
              <a:lnSpc>
                <a:spcPts val="3200"/>
              </a:lnSpc>
              <a:buNone/>
            </a:pPr>
            <a:r>
              <a:rPr lang="en-US" sz="2000" b="1" dirty="0">
                <a:solidFill>
                  <a:srgbClr val="272525"/>
                </a:solidFill>
                <a:latin typeface="Petrona Bold" pitchFamily="34" charset="0"/>
                <a:ea typeface="Petrona Bold" pitchFamily="34" charset="-122"/>
                <a:cs typeface="Petrona Bold" pitchFamily="34" charset="-120"/>
              </a:rPr>
              <a:t>2</a:t>
            </a:r>
            <a:endParaRPr lang="en-US" sz="2000" dirty="0"/>
          </a:p>
        </p:txBody>
      </p:sp>
      <p:sp>
        <p:nvSpPr>
          <p:cNvPr id="32" name="Text 27"/>
          <p:cNvSpPr/>
          <p:nvPr/>
        </p:nvSpPr>
        <p:spPr>
          <a:xfrm>
            <a:off x="5872043" y="7182445"/>
            <a:ext cx="2234922" cy="279321"/>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Model Evaluation</a:t>
            </a:r>
            <a:endParaRPr lang="en-US" sz="1750" dirty="0"/>
          </a:p>
        </p:txBody>
      </p:sp>
      <p:pic>
        <p:nvPicPr>
          <p:cNvPr id="33" name="Image 3" descr="preencoded.png"/>
          <p:cNvPicPr>
            <a:picLocks noChangeAspect="1"/>
          </p:cNvPicPr>
          <p:nvPr/>
        </p:nvPicPr>
        <p:blipFill>
          <a:blip r:embed="rId7"/>
          <a:stretch>
            <a:fillRect/>
          </a:stretch>
        </p:blipFill>
        <p:spPr>
          <a:xfrm>
            <a:off x="3527346" y="5691307"/>
            <a:ext cx="2089309" cy="2089309"/>
          </a:xfrm>
          <a:prstGeom prst="rect">
            <a:avLst/>
          </a:prstGeom>
        </p:spPr>
      </p:pic>
      <p:sp>
        <p:nvSpPr>
          <p:cNvPr id="34" name="Text 28"/>
          <p:cNvSpPr/>
          <p:nvPr/>
        </p:nvSpPr>
        <p:spPr>
          <a:xfrm>
            <a:off x="4810185" y="7209889"/>
            <a:ext cx="254675" cy="318373"/>
          </a:xfrm>
          <a:prstGeom prst="rect">
            <a:avLst/>
          </a:prstGeom>
          <a:noFill/>
          <a:ln/>
        </p:spPr>
        <p:txBody>
          <a:bodyPr wrap="none" lIns="0" tIns="0" rIns="0" bIns="0" rtlCol="0" anchor="t"/>
          <a:lstStyle/>
          <a:p>
            <a:pPr marL="0" indent="0">
              <a:lnSpc>
                <a:spcPts val="3200"/>
              </a:lnSpc>
              <a:buNone/>
            </a:pPr>
            <a:r>
              <a:rPr lang="en-US" sz="2000" b="1" dirty="0">
                <a:solidFill>
                  <a:srgbClr val="272525"/>
                </a:solidFill>
                <a:latin typeface="Petrona Bold" pitchFamily="34" charset="0"/>
                <a:ea typeface="Petrona Bold" pitchFamily="34" charset="-122"/>
                <a:cs typeface="Petrona Bold" pitchFamily="34" charset="-120"/>
              </a:rPr>
              <a:t>3</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9427488" y="1409105"/>
            <a:ext cx="4919305" cy="5411272"/>
          </a:xfrm>
          <a:prstGeom prst="rect">
            <a:avLst/>
          </a:prstGeom>
        </p:spPr>
      </p:pic>
      <p:sp>
        <p:nvSpPr>
          <p:cNvPr id="4" name="Text 0"/>
          <p:cNvSpPr/>
          <p:nvPr/>
        </p:nvSpPr>
        <p:spPr>
          <a:xfrm>
            <a:off x="793790" y="1242536"/>
            <a:ext cx="6012061"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Inside the Crystal Ball</a:t>
            </a:r>
            <a:endParaRPr lang="en-US" sz="4650" dirty="0"/>
          </a:p>
        </p:txBody>
      </p:sp>
      <p:sp>
        <p:nvSpPr>
          <p:cNvPr id="5" name="Text 1"/>
          <p:cNvSpPr/>
          <p:nvPr/>
        </p:nvSpPr>
        <p:spPr>
          <a:xfrm>
            <a:off x="793790" y="232695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Our model achieves 83% accuracy in predicting parking availability. The hour of the day, precipitation, and day of the week are the top predictors. Extreme weather events show higher prediction errors. The mean squared error is 2.16 overall but rises to 3.07 during extreme weather.</a:t>
            </a:r>
            <a:endParaRPr lang="en-US" sz="1750" dirty="0"/>
          </a:p>
        </p:txBody>
      </p:sp>
      <p:pic>
        <p:nvPicPr>
          <p:cNvPr id="6" name="Image 2" descr="preencoded.png"/>
          <p:cNvPicPr>
            <a:picLocks noChangeAspect="1"/>
          </p:cNvPicPr>
          <p:nvPr/>
        </p:nvPicPr>
        <p:blipFill>
          <a:blip r:embed="rId5"/>
          <a:stretch>
            <a:fillRect/>
          </a:stretch>
        </p:blipFill>
        <p:spPr>
          <a:xfrm>
            <a:off x="2059424" y="4396621"/>
            <a:ext cx="1246703" cy="825698"/>
          </a:xfrm>
          <a:prstGeom prst="rect">
            <a:avLst/>
          </a:prstGeom>
        </p:spPr>
      </p:pic>
      <p:sp>
        <p:nvSpPr>
          <p:cNvPr id="7" name="Text 2"/>
          <p:cNvSpPr/>
          <p:nvPr/>
        </p:nvSpPr>
        <p:spPr>
          <a:xfrm>
            <a:off x="2523292" y="4699873"/>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8" name="Text 3"/>
          <p:cNvSpPr/>
          <p:nvPr/>
        </p:nvSpPr>
        <p:spPr>
          <a:xfrm>
            <a:off x="3532942" y="4623435"/>
            <a:ext cx="1879044"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Day and Time</a:t>
            </a:r>
            <a:endParaRPr lang="en-US" sz="2300" dirty="0"/>
          </a:p>
        </p:txBody>
      </p:sp>
      <p:sp>
        <p:nvSpPr>
          <p:cNvPr id="9" name="Shape 4"/>
          <p:cNvSpPr/>
          <p:nvPr/>
        </p:nvSpPr>
        <p:spPr>
          <a:xfrm>
            <a:off x="3362801" y="5235416"/>
            <a:ext cx="4930735" cy="15240"/>
          </a:xfrm>
          <a:prstGeom prst="roundRect">
            <a:avLst>
              <a:gd name="adj" fmla="val 625116"/>
            </a:avLst>
          </a:prstGeom>
          <a:solidFill>
            <a:srgbClr val="B2D4E5"/>
          </a:solidFill>
          <a:ln/>
        </p:spPr>
        <p:txBody>
          <a:bodyPr/>
          <a:lstStyle/>
          <a:p>
            <a:endParaRPr lang="en-US"/>
          </a:p>
        </p:txBody>
      </p:sp>
      <p:pic>
        <p:nvPicPr>
          <p:cNvPr id="10" name="Image 3" descr="preencoded.png"/>
          <p:cNvPicPr>
            <a:picLocks noChangeAspect="1"/>
          </p:cNvPicPr>
          <p:nvPr/>
        </p:nvPicPr>
        <p:blipFill>
          <a:blip r:embed="rId6"/>
          <a:stretch>
            <a:fillRect/>
          </a:stretch>
        </p:blipFill>
        <p:spPr>
          <a:xfrm>
            <a:off x="1436013" y="5278993"/>
            <a:ext cx="2493526" cy="825698"/>
          </a:xfrm>
          <a:prstGeom prst="rect">
            <a:avLst/>
          </a:prstGeom>
        </p:spPr>
      </p:pic>
      <p:sp>
        <p:nvSpPr>
          <p:cNvPr id="11" name="Text 5"/>
          <p:cNvSpPr/>
          <p:nvPr/>
        </p:nvSpPr>
        <p:spPr>
          <a:xfrm>
            <a:off x="2523173" y="5492472"/>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2" name="Text 6"/>
          <p:cNvSpPr/>
          <p:nvPr/>
        </p:nvSpPr>
        <p:spPr>
          <a:xfrm>
            <a:off x="4156353" y="5505807"/>
            <a:ext cx="180701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Precipitation</a:t>
            </a:r>
            <a:endParaRPr lang="en-US" sz="2300" dirty="0"/>
          </a:p>
        </p:txBody>
      </p:sp>
      <p:sp>
        <p:nvSpPr>
          <p:cNvPr id="13" name="Shape 7"/>
          <p:cNvSpPr/>
          <p:nvPr/>
        </p:nvSpPr>
        <p:spPr>
          <a:xfrm>
            <a:off x="3986213" y="6117788"/>
            <a:ext cx="4307324" cy="15240"/>
          </a:xfrm>
          <a:prstGeom prst="roundRect">
            <a:avLst>
              <a:gd name="adj" fmla="val 625116"/>
            </a:avLst>
          </a:prstGeom>
          <a:solidFill>
            <a:srgbClr val="B2D4E5"/>
          </a:solidFill>
          <a:ln/>
        </p:spPr>
        <p:txBody>
          <a:bodyPr/>
          <a:lstStyle/>
          <a:p>
            <a:endParaRPr lang="en-US"/>
          </a:p>
        </p:txBody>
      </p:sp>
      <p:pic>
        <p:nvPicPr>
          <p:cNvPr id="14" name="Image 4" descr="preencoded.png"/>
          <p:cNvPicPr>
            <a:picLocks noChangeAspect="1"/>
          </p:cNvPicPr>
          <p:nvPr/>
        </p:nvPicPr>
        <p:blipFill>
          <a:blip r:embed="rId7"/>
          <a:stretch>
            <a:fillRect/>
          </a:stretch>
        </p:blipFill>
        <p:spPr>
          <a:xfrm>
            <a:off x="812602" y="6161365"/>
            <a:ext cx="3740348" cy="825698"/>
          </a:xfrm>
          <a:prstGeom prst="rect">
            <a:avLst/>
          </a:prstGeom>
        </p:spPr>
      </p:pic>
      <p:sp>
        <p:nvSpPr>
          <p:cNvPr id="15" name="Text 8"/>
          <p:cNvSpPr/>
          <p:nvPr/>
        </p:nvSpPr>
        <p:spPr>
          <a:xfrm>
            <a:off x="2523173" y="6374844"/>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6" name="Text 9"/>
          <p:cNvSpPr/>
          <p:nvPr/>
        </p:nvSpPr>
        <p:spPr>
          <a:xfrm>
            <a:off x="4779764" y="6388179"/>
            <a:ext cx="1255395"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Accuracy</a:t>
            </a:r>
            <a:endParaRPr lang="en-US" sz="2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3168</Words>
  <Application>Microsoft Office PowerPoint</Application>
  <PresentationFormat>Custom</PresentationFormat>
  <Paragraphs>194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KHAJA MOINUDDIN</cp:lastModifiedBy>
  <cp:revision>3</cp:revision>
  <dcterms:created xsi:type="dcterms:W3CDTF">2025-03-11T02:49:56Z</dcterms:created>
  <dcterms:modified xsi:type="dcterms:W3CDTF">2025-03-11T03:58:13Z</dcterms:modified>
</cp:coreProperties>
</file>